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6" r:id="rId2"/>
    <p:sldId id="470" r:id="rId3"/>
    <p:sldId id="472" r:id="rId4"/>
    <p:sldId id="509" r:id="rId5"/>
    <p:sldId id="473" r:id="rId6"/>
    <p:sldId id="498" r:id="rId7"/>
    <p:sldId id="496" r:id="rId8"/>
    <p:sldId id="497" r:id="rId9"/>
    <p:sldId id="476" r:id="rId10"/>
    <p:sldId id="510" r:id="rId11"/>
    <p:sldId id="475" r:id="rId12"/>
    <p:sldId id="474" r:id="rId13"/>
    <p:sldId id="478" r:id="rId14"/>
    <p:sldId id="479" r:id="rId15"/>
    <p:sldId id="480" r:id="rId16"/>
    <p:sldId id="481" r:id="rId17"/>
    <p:sldId id="482" r:id="rId18"/>
    <p:sldId id="483" r:id="rId19"/>
    <p:sldId id="484" r:id="rId20"/>
    <p:sldId id="485" r:id="rId21"/>
    <p:sldId id="486" r:id="rId22"/>
    <p:sldId id="487" r:id="rId23"/>
    <p:sldId id="488" r:id="rId24"/>
    <p:sldId id="489" r:id="rId25"/>
    <p:sldId id="490" r:id="rId26"/>
    <p:sldId id="491" r:id="rId27"/>
    <p:sldId id="492" r:id="rId28"/>
    <p:sldId id="493" r:id="rId29"/>
    <p:sldId id="494" r:id="rId30"/>
    <p:sldId id="495" r:id="rId31"/>
    <p:sldId id="499" r:id="rId32"/>
    <p:sldId id="500" r:id="rId33"/>
    <p:sldId id="501" r:id="rId34"/>
    <p:sldId id="502" r:id="rId35"/>
    <p:sldId id="503" r:id="rId36"/>
    <p:sldId id="504" r:id="rId37"/>
    <p:sldId id="505" r:id="rId38"/>
    <p:sldId id="506" r:id="rId39"/>
    <p:sldId id="507" r:id="rId40"/>
    <p:sldId id="508" r:id="rId41"/>
    <p:sldId id="511" r:id="rId42"/>
    <p:sldId id="512" r:id="rId43"/>
    <p:sldId id="539" r:id="rId44"/>
    <p:sldId id="540" r:id="rId45"/>
    <p:sldId id="541" r:id="rId46"/>
    <p:sldId id="542" r:id="rId47"/>
    <p:sldId id="544" r:id="rId48"/>
    <p:sldId id="546" r:id="rId49"/>
    <p:sldId id="545" r:id="rId50"/>
    <p:sldId id="547" r:id="rId51"/>
    <p:sldId id="513" r:id="rId52"/>
    <p:sldId id="514" r:id="rId53"/>
    <p:sldId id="515" r:id="rId54"/>
    <p:sldId id="516" r:id="rId55"/>
    <p:sldId id="517" r:id="rId56"/>
    <p:sldId id="518" r:id="rId57"/>
    <p:sldId id="521" r:id="rId58"/>
    <p:sldId id="522" r:id="rId59"/>
    <p:sldId id="523" r:id="rId60"/>
    <p:sldId id="520" r:id="rId61"/>
    <p:sldId id="524" r:id="rId62"/>
    <p:sldId id="525" r:id="rId63"/>
    <p:sldId id="526" r:id="rId64"/>
    <p:sldId id="527" r:id="rId65"/>
    <p:sldId id="528" r:id="rId66"/>
    <p:sldId id="529" r:id="rId67"/>
    <p:sldId id="530" r:id="rId68"/>
    <p:sldId id="531" r:id="rId69"/>
    <p:sldId id="536" r:id="rId70"/>
    <p:sldId id="532" r:id="rId71"/>
    <p:sldId id="533" r:id="rId72"/>
    <p:sldId id="534" r:id="rId73"/>
    <p:sldId id="535" r:id="rId74"/>
    <p:sldId id="537" r:id="rId75"/>
    <p:sldId id="538" r:id="rId76"/>
    <p:sldId id="260" r:id="rId7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E75"/>
    <a:srgbClr val="D00670"/>
    <a:srgbClr val="3C27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850" y="6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2F500-A896-475D-86C4-DDA313668179}" type="datetimeFigureOut">
              <a:rPr lang="es-ES" smtClean="0"/>
              <a:t>24/06/2020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C59862-48AC-4503-A7D0-E681D1C52591}" type="slidenum">
              <a:rPr lang="es-ES" smtClean="0"/>
              <a:t>‹Nº›</a:t>
            </a:fld>
            <a:endParaRPr lang="es-ES"/>
          </a:p>
        </p:txBody>
      </p:sp>
    </p:spTree>
    <p:extLst>
      <p:ext uri="{BB962C8B-B14F-4D97-AF65-F5344CB8AC3E}">
        <p14:creationId xmlns:p14="http://schemas.microsoft.com/office/powerpoint/2010/main" val="20387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atin typeface="Avenir Next" panose="020B0503020202020204" pitchFamily="34" charset="0"/>
              </a:defRPr>
            </a:lvl1pPr>
          </a:lstStyle>
          <a:p>
            <a:r>
              <a:rPr lang="es-ES"/>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05176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atin typeface="Avenir Next" panose="020B0503020202020204" pitchFamily="34" charset="0"/>
              </a:defRPr>
            </a:lvl1pPr>
          </a:lstStyle>
          <a:p>
            <a:r>
              <a:rPr lang="es-ES"/>
              <a:t>Haga clic para modificar el estilo de título del patrón</a:t>
            </a:r>
            <a:endParaRPr lang="es-ES" dirty="0"/>
          </a:p>
        </p:txBody>
      </p:sp>
      <p:sp>
        <p:nvSpPr>
          <p:cNvPr id="3" name="Marcador de posición de imagen 2"/>
          <p:cNvSpPr>
            <a:spLocks noGrp="1"/>
          </p:cNvSpPr>
          <p:nvPr>
            <p:ph type="pic" idx="1"/>
          </p:nvPr>
        </p:nvSpPr>
        <p:spPr>
          <a:xfrm>
            <a:off x="5180012" y="45720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Marcador de texto 3"/>
          <p:cNvSpPr>
            <a:spLocks noGrp="1"/>
          </p:cNvSpPr>
          <p:nvPr>
            <p:ph type="body" sz="half" idx="2"/>
          </p:nvPr>
        </p:nvSpPr>
        <p:spPr>
          <a:xfrm>
            <a:off x="839788" y="2057400"/>
            <a:ext cx="3932237" cy="3517900"/>
          </a:xfrm>
        </p:spPr>
        <p:txBody>
          <a:bodyPr/>
          <a:lstStyle>
            <a:lvl1pPr marL="0" indent="0">
              <a:buNone/>
              <a:defRPr sz="160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972801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vertical 2"/>
          <p:cNvSpPr>
            <a:spLocks noGrp="1"/>
          </p:cNvSpPr>
          <p:nvPr>
            <p:ph type="body" orient="vert" idx="1"/>
          </p:nvPr>
        </p:nvSpPr>
        <p:spPr/>
        <p:txBody>
          <a:bodyPr vert="eaVert"/>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420715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260975"/>
          </a:xfrm>
        </p:spPr>
        <p:txBody>
          <a:bodyPr vert="eaVert"/>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vertical 2"/>
          <p:cNvSpPr>
            <a:spLocks noGrp="1"/>
          </p:cNvSpPr>
          <p:nvPr>
            <p:ph type="body" orient="vert" idx="1"/>
          </p:nvPr>
        </p:nvSpPr>
        <p:spPr>
          <a:xfrm>
            <a:off x="838200" y="365125"/>
            <a:ext cx="7734300" cy="5260975"/>
          </a:xfrm>
        </p:spPr>
        <p:txBody>
          <a:bodyPr vert="eaVert"/>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69892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ierre">
    <p:bg>
      <p:bgPr>
        <a:solidFill>
          <a:srgbClr val="FFFFFF"/>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D99658-F803-46F7-9B17-D510C76B5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07" y="2045916"/>
            <a:ext cx="4345761" cy="1383084"/>
          </a:xfrm>
          <a:prstGeom prst="rect">
            <a:avLst/>
          </a:prstGeom>
        </p:spPr>
      </p:pic>
      <p:pic>
        <p:nvPicPr>
          <p:cNvPr id="4" name="Imagen 3">
            <a:extLst>
              <a:ext uri="{FF2B5EF4-FFF2-40B4-BE49-F238E27FC236}">
                <a16:creationId xmlns:a16="http://schemas.microsoft.com/office/drawing/2014/main" id="{F95E0394-360F-4FDE-AAB8-A555516D0ECB}"/>
              </a:ext>
            </a:extLst>
          </p:cNvPr>
          <p:cNvPicPr>
            <a:picLocks noChangeAspect="1"/>
          </p:cNvPicPr>
          <p:nvPr userDrawn="1"/>
        </p:nvPicPr>
        <p:blipFill>
          <a:blip r:embed="rId3">
            <a:duotone>
              <a:schemeClr val="accent2">
                <a:shade val="45000"/>
                <a:satMod val="135000"/>
              </a:schemeClr>
              <a:prstClr val="white"/>
            </a:duotone>
          </a:blip>
          <a:stretch>
            <a:fillRect/>
          </a:stretch>
        </p:blipFill>
        <p:spPr>
          <a:xfrm>
            <a:off x="6270171" y="0"/>
            <a:ext cx="5921829" cy="6858000"/>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p:spPr>
      </p:pic>
      <p:sp>
        <p:nvSpPr>
          <p:cNvPr id="5" name="Rectángulo 4">
            <a:extLst>
              <a:ext uri="{FF2B5EF4-FFF2-40B4-BE49-F238E27FC236}">
                <a16:creationId xmlns:a16="http://schemas.microsoft.com/office/drawing/2014/main" id="{00F57499-45B3-4D06-BB5D-C9902B687D27}"/>
              </a:ext>
            </a:extLst>
          </p:cNvPr>
          <p:cNvSpPr/>
          <p:nvPr/>
        </p:nvSpPr>
        <p:spPr>
          <a:xfrm>
            <a:off x="7699162" y="5323867"/>
            <a:ext cx="3516391" cy="584775"/>
          </a:xfrm>
          <a:prstGeom prst="rect">
            <a:avLst/>
          </a:prstGeom>
        </p:spPr>
        <p:txBody>
          <a:bodyPr wrap="square">
            <a:spAutoFit/>
          </a:bodyPr>
          <a:lstStyle/>
          <a:p>
            <a:r>
              <a:rPr lang="es-ES" sz="3200" b="1" dirty="0" err="1">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Hack</a:t>
            </a:r>
            <a:r>
              <a:rPr lang="es-ES" sz="3200" b="1" dirty="0">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 </a:t>
            </a:r>
            <a:r>
              <a:rPr lang="es-ES" sz="3200" b="1" dirty="0" err="1">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by</a:t>
            </a:r>
            <a:r>
              <a:rPr lang="es-ES" sz="3200" b="1" dirty="0">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 Security</a:t>
            </a:r>
            <a:endParaRPr lang="es-ES" sz="3200" dirty="0">
              <a:ln w="12700" cap="rnd" cmpd="sng" algn="ctr">
                <a:solidFill>
                  <a:srgbClr val="FFFFFF"/>
                </a:solidFill>
                <a:prstDash val="solid"/>
                <a:bevel/>
              </a:ln>
              <a:solidFill>
                <a:srgbClr val="FFFFFF"/>
              </a:solidFill>
              <a:effectLst>
                <a:reflection stA="13000" endPos="65000" dist="50800" dir="5400000" sy="-100000" algn="bl" rotWithShape="0"/>
              </a:effectLst>
            </a:endParaRPr>
          </a:p>
        </p:txBody>
      </p:sp>
      <p:cxnSp>
        <p:nvCxnSpPr>
          <p:cNvPr id="6" name="Straight Connector 23">
            <a:extLst>
              <a:ext uri="{FF2B5EF4-FFF2-40B4-BE49-F238E27FC236}">
                <a16:creationId xmlns:a16="http://schemas.microsoft.com/office/drawing/2014/main" id="{BBA4089C-3876-4781-B0BB-D0F7B6B083BD}"/>
              </a:ext>
            </a:extLst>
          </p:cNvPr>
          <p:cNvCxnSpPr>
            <a:cxnSpLocks/>
          </p:cNvCxnSpPr>
          <p:nvPr/>
        </p:nvCxnSpPr>
        <p:spPr>
          <a:xfrm>
            <a:off x="11215553" y="5615480"/>
            <a:ext cx="503125" cy="0"/>
          </a:xfrm>
          <a:prstGeom prst="line">
            <a:avLst/>
          </a:prstGeom>
          <a:noFill/>
          <a:ln w="9525" cap="flat" cmpd="sng" algn="ctr">
            <a:solidFill>
              <a:srgbClr val="FFC000"/>
            </a:solidFill>
            <a:prstDash val="solid"/>
          </a:ln>
          <a:effectLst>
            <a:glow rad="63500">
              <a:srgbClr val="FFC000">
                <a:alpha val="40000"/>
              </a:srgbClr>
            </a:glow>
            <a:reflection blurRad="6350" stA="50000" endA="275" endPos="0" dist="101600" dir="5400000" sy="-100000" algn="bl" rotWithShape="0"/>
          </a:effectLst>
        </p:spPr>
      </p:cxnSp>
      <p:cxnSp>
        <p:nvCxnSpPr>
          <p:cNvPr id="8" name="Straight Connector 23">
            <a:extLst>
              <a:ext uri="{FF2B5EF4-FFF2-40B4-BE49-F238E27FC236}">
                <a16:creationId xmlns:a16="http://schemas.microsoft.com/office/drawing/2014/main" id="{03604925-36D9-4780-ADFD-37E0E19569F6}"/>
              </a:ext>
            </a:extLst>
          </p:cNvPr>
          <p:cNvCxnSpPr>
            <a:cxnSpLocks/>
          </p:cNvCxnSpPr>
          <p:nvPr/>
        </p:nvCxnSpPr>
        <p:spPr>
          <a:xfrm>
            <a:off x="7070829" y="5640228"/>
            <a:ext cx="503125" cy="0"/>
          </a:xfrm>
          <a:prstGeom prst="line">
            <a:avLst/>
          </a:prstGeom>
          <a:noFill/>
          <a:ln w="9525" cap="flat" cmpd="sng" algn="ctr">
            <a:solidFill>
              <a:srgbClr val="FFC000"/>
            </a:solidFill>
            <a:prstDash val="solid"/>
          </a:ln>
          <a:effectLst>
            <a:glow rad="63500">
              <a:srgbClr val="FFC000">
                <a:alpha val="40000"/>
              </a:srgbClr>
            </a:glow>
            <a:reflection blurRad="6350" stA="50000" endA="275" endPos="0" dist="101600" dir="5400000" sy="-100000" algn="bl" rotWithShape="0"/>
          </a:effectLst>
        </p:spPr>
      </p:cxnSp>
    </p:spTree>
    <p:extLst>
      <p:ext uri="{BB962C8B-B14F-4D97-AF65-F5344CB8AC3E}">
        <p14:creationId xmlns:p14="http://schemas.microsoft.com/office/powerpoint/2010/main" val="24076063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63082"/>
          </a:xfrm>
        </p:spPr>
        <p:txBody>
          <a:bodyPr/>
          <a:lstStyle>
            <a:lvl1pPr algn="ct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idx="1"/>
          </p:nvPr>
        </p:nvSpPr>
        <p:spPr>
          <a:xfrm>
            <a:off x="838200" y="1376218"/>
            <a:ext cx="10515600" cy="4253575"/>
          </a:xfrm>
        </p:spPr>
        <p:txBody>
          <a:bodyPr>
            <a:normAutofit/>
          </a:bodyPr>
          <a:lstStyle>
            <a:lvl1pPr marL="228600" indent="-228600">
              <a:buFont typeface="Wingdings" panose="05000000000000000000" pitchFamily="2" charset="2"/>
              <a:buChar char="v"/>
              <a:defRPr sz="2000">
                <a:latin typeface="Avenir Next" panose="020B0503020202020204" pitchFamily="34" charset="0"/>
              </a:defRPr>
            </a:lvl1pPr>
            <a:lvl2pPr marL="685800" indent="-228600">
              <a:buFont typeface="Wingdings" panose="05000000000000000000" pitchFamily="2" charset="2"/>
              <a:buChar char="§"/>
              <a:defRPr sz="2000">
                <a:latin typeface="Avenir Next" panose="020B0503020202020204" pitchFamily="34" charset="0"/>
              </a:defRPr>
            </a:lvl2pPr>
            <a:lvl3pPr>
              <a:defRPr sz="2000">
                <a:latin typeface="Avenir Next" panose="020B0503020202020204" pitchFamily="34" charset="0"/>
              </a:defRPr>
            </a:lvl3pPr>
            <a:lvl4pPr>
              <a:defRPr sz="2000">
                <a:latin typeface="Avenir Next" panose="020B0503020202020204" pitchFamily="34" charset="0"/>
              </a:defRPr>
            </a:lvl4pPr>
            <a:lvl5pPr>
              <a:defRPr sz="2000">
                <a:latin typeface="Avenir Next" panose="020B0503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177068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763588"/>
            <a:ext cx="10515600" cy="2852737"/>
          </a:xfrm>
        </p:spPr>
        <p:txBody>
          <a:bodyPr anchor="b"/>
          <a:lstStyle>
            <a:lvl1pPr algn="ctr">
              <a:defRPr sz="6000">
                <a:latin typeface="Avenir Next" panose="020B0503020202020204" pitchFamily="34" charset="0"/>
              </a:defRPr>
            </a:lvl1pPr>
          </a:lstStyle>
          <a:p>
            <a:r>
              <a:rPr lang="es-ES"/>
              <a:t>Haga clic para modificar el estilo de título del patrón</a:t>
            </a:r>
            <a:endParaRPr lang="es-ES" dirty="0"/>
          </a:p>
        </p:txBody>
      </p:sp>
      <p:sp>
        <p:nvSpPr>
          <p:cNvPr id="3" name="Marcador de texto 2"/>
          <p:cNvSpPr>
            <a:spLocks noGrp="1"/>
          </p:cNvSpPr>
          <p:nvPr>
            <p:ph type="body" idx="1"/>
          </p:nvPr>
        </p:nvSpPr>
        <p:spPr>
          <a:xfrm>
            <a:off x="838200" y="3802063"/>
            <a:ext cx="10515600" cy="1500187"/>
          </a:xfrm>
        </p:spPr>
        <p:txBody>
          <a:bodyPr/>
          <a:lstStyle>
            <a:lvl1pPr marL="0" indent="0">
              <a:buNone/>
              <a:defRPr sz="2400">
                <a:solidFill>
                  <a:schemeClr val="tx1">
                    <a:tint val="75000"/>
                  </a:schemeClr>
                </a:solidFill>
                <a:latin typeface="Avenir Next" panose="020B05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6" name="Marcador de número de diapositiva 5"/>
          <p:cNvSpPr>
            <a:spLocks noGrp="1"/>
          </p:cNvSpPr>
          <p:nvPr>
            <p:ph type="sldNum" sz="quarter" idx="12"/>
          </p:nvPr>
        </p:nvSpPr>
        <p:spPr/>
        <p:txBody>
          <a:bodyPr/>
          <a:lstStyle>
            <a:lvl1pPr>
              <a:defRPr>
                <a:latin typeface="Avenir Next" panose="020B0503020202020204" pitchFamily="34" charset="0"/>
              </a:defRPr>
            </a:lvl1pPr>
          </a:lstStyle>
          <a:p>
            <a:fld id="{CC9C793B-3AF4-4EDD-819D-524AF408ACCD}" type="slidenum">
              <a:rPr lang="es-ES" smtClean="0"/>
              <a:t>‹Nº›</a:t>
            </a:fld>
            <a:endParaRPr lang="es-ES"/>
          </a:p>
        </p:txBody>
      </p:sp>
    </p:spTree>
    <p:extLst>
      <p:ext uri="{BB962C8B-B14F-4D97-AF65-F5344CB8AC3E}">
        <p14:creationId xmlns:p14="http://schemas.microsoft.com/office/powerpoint/2010/main" val="2206972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17575"/>
          </a:xfrm>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sz="half" idx="1"/>
          </p:nvPr>
        </p:nvSpPr>
        <p:spPr>
          <a:xfrm>
            <a:off x="838200" y="1422401"/>
            <a:ext cx="5181600" cy="4267200"/>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contenido 3"/>
          <p:cNvSpPr>
            <a:spLocks noGrp="1"/>
          </p:cNvSpPr>
          <p:nvPr>
            <p:ph sz="half" idx="2"/>
          </p:nvPr>
        </p:nvSpPr>
        <p:spPr>
          <a:xfrm>
            <a:off x="6172200" y="1422401"/>
            <a:ext cx="5181600" cy="4267200"/>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69169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6"/>
            <a:ext cx="10439400" cy="823912"/>
          </a:xfrm>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2"/>
          <p:cNvSpPr>
            <a:spLocks noGrp="1"/>
          </p:cNvSpPr>
          <p:nvPr>
            <p:ph type="body" idx="1"/>
          </p:nvPr>
        </p:nvSpPr>
        <p:spPr>
          <a:xfrm>
            <a:off x="836612" y="1273970"/>
            <a:ext cx="5157787" cy="823912"/>
          </a:xfrm>
        </p:spPr>
        <p:txBody>
          <a:bodyPr anchor="b"/>
          <a:lstStyle>
            <a:lvl1pPr marL="0" indent="0">
              <a:buNone/>
              <a:defRPr sz="2400" b="1">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36611" y="2185989"/>
            <a:ext cx="5157787" cy="3503611"/>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Marcador de texto 4"/>
          <p:cNvSpPr>
            <a:spLocks noGrp="1"/>
          </p:cNvSpPr>
          <p:nvPr>
            <p:ph type="body" sz="quarter" idx="3"/>
          </p:nvPr>
        </p:nvSpPr>
        <p:spPr>
          <a:xfrm>
            <a:off x="6096000" y="1273970"/>
            <a:ext cx="5183188" cy="823912"/>
          </a:xfrm>
        </p:spPr>
        <p:txBody>
          <a:bodyPr anchor="b"/>
          <a:lstStyle>
            <a:lvl1pPr marL="0" indent="0">
              <a:buNone/>
              <a:defRPr sz="2400" b="1">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096000" y="2182814"/>
            <a:ext cx="5183188" cy="350361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9" name="Marcador de número de diapositiva 8"/>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02366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5" name="Marcador de número de diapositiva 4"/>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446147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99156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570FB497-8769-4668-8D78-45BB4DF6BAB2}"/>
              </a:ext>
            </a:extLst>
          </p:cNvPr>
          <p:cNvSpPr>
            <a:spLocks noGrp="1"/>
          </p:cNvSpPr>
          <p:nvPr>
            <p:ph type="sldNum" sz="quarter" idx="10"/>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492605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idx="1"/>
          </p:nvPr>
        </p:nvSpPr>
        <p:spPr>
          <a:xfrm>
            <a:off x="5183188" y="987425"/>
            <a:ext cx="6172200" cy="4638675"/>
          </a:xfrm>
        </p:spPr>
        <p:txBody>
          <a:bodyPr/>
          <a:lstStyle>
            <a:lvl1pPr>
              <a:defRPr sz="3200">
                <a:latin typeface="Avenir Next" panose="020B0503020202020204" pitchFamily="34" charset="0"/>
              </a:defRPr>
            </a:lvl1pPr>
            <a:lvl2pPr>
              <a:defRPr sz="2800">
                <a:latin typeface="Avenir Next" panose="020B0503020202020204" pitchFamily="34" charset="0"/>
              </a:defRPr>
            </a:lvl2pPr>
            <a:lvl3pPr>
              <a:defRPr sz="2400">
                <a:latin typeface="Avenir Next" panose="020B0503020202020204" pitchFamily="34" charset="0"/>
              </a:defRPr>
            </a:lvl3pPr>
            <a:lvl4pPr>
              <a:defRPr sz="2000">
                <a:latin typeface="Avenir Next" panose="020B0503020202020204" pitchFamily="34" charset="0"/>
              </a:defRPr>
            </a:lvl4pPr>
            <a:lvl5pPr>
              <a:defRPr sz="2000">
                <a:latin typeface="Avenir Next" panose="020B0503020202020204" pitchFamily="34" charset="0"/>
              </a:defRPr>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texto 3"/>
          <p:cNvSpPr>
            <a:spLocks noGrp="1"/>
          </p:cNvSpPr>
          <p:nvPr>
            <p:ph type="body" sz="half" idx="2"/>
          </p:nvPr>
        </p:nvSpPr>
        <p:spPr>
          <a:xfrm>
            <a:off x="839788" y="2057400"/>
            <a:ext cx="3932237" cy="3568700"/>
          </a:xfrm>
        </p:spPr>
        <p:txBody>
          <a:bodyPr/>
          <a:lstStyle>
            <a:lvl1pPr marL="0" indent="0">
              <a:buNone/>
              <a:defRPr sz="160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72169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9000"/>
            <a:lum/>
            <a:extLst/>
          </a:blip>
          <a:srcRect/>
          <a:stretch>
            <a:fillRect l="-1000" r="-1000"/>
          </a:stretch>
        </a:blip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259AE212-4440-4B98-B8B0-198A09E4716D}"/>
              </a:ext>
            </a:extLst>
          </p:cNvPr>
          <p:cNvSpPr/>
          <p:nvPr/>
        </p:nvSpPr>
        <p:spPr>
          <a:xfrm>
            <a:off x="0" y="5766318"/>
            <a:ext cx="12192000" cy="1091682"/>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dirty="0"/>
          </a:p>
        </p:txBody>
      </p:sp>
      <p:sp>
        <p:nvSpPr>
          <p:cNvPr id="2" name="Marcador de título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es-ES" dirty="0"/>
              <a:t>Haga clic para modificar el estilo de título del patrón</a:t>
            </a:r>
          </a:p>
        </p:txBody>
      </p:sp>
      <p:sp>
        <p:nvSpPr>
          <p:cNvPr id="3" name="Marcador de texto 2"/>
          <p:cNvSpPr>
            <a:spLocks noGrp="1"/>
          </p:cNvSpPr>
          <p:nvPr>
            <p:ph type="body" idx="1"/>
          </p:nvPr>
        </p:nvSpPr>
        <p:spPr>
          <a:xfrm>
            <a:off x="838200" y="1825625"/>
            <a:ext cx="10515600" cy="3804168"/>
          </a:xfrm>
          <a:prstGeom prst="rect">
            <a:avLst/>
          </a:prstGeom>
          <a:noFill/>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número de diapositiva 5"/>
          <p:cNvSpPr>
            <a:spLocks noGrp="1"/>
          </p:cNvSpPr>
          <p:nvPr>
            <p:ph type="sldNum" sz="quarter" idx="4"/>
          </p:nvPr>
        </p:nvSpPr>
        <p:spPr>
          <a:xfrm>
            <a:off x="9344024" y="6127750"/>
            <a:ext cx="1808227" cy="365125"/>
          </a:xfrm>
          <a:prstGeom prst="rect">
            <a:avLst/>
          </a:prstGeom>
        </p:spPr>
        <p:txBody>
          <a:bodyPr vert="horz" lIns="91440" tIns="45720" rIns="91440" bIns="45720" rtlCol="0" anchor="ctr"/>
          <a:lstStyle>
            <a:lvl1pPr algn="r">
              <a:defRPr sz="1600">
                <a:solidFill>
                  <a:schemeClr val="bg1"/>
                </a:solidFill>
                <a:latin typeface="Avenir Next" panose="020B0503020202020204" pitchFamily="34" charset="0"/>
              </a:defRPr>
            </a:lvl1pPr>
          </a:lstStyle>
          <a:p>
            <a:fld id="{CC9C793B-3AF4-4EDD-819D-524AF408ACCD}" type="slidenum">
              <a:rPr lang="es-ES" smtClean="0"/>
              <a:t>‹Nº›</a:t>
            </a:fld>
            <a:endParaRPr lang="es-ES"/>
          </a:p>
        </p:txBody>
      </p:sp>
      <p:pic>
        <p:nvPicPr>
          <p:cNvPr id="8" name="Imagen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246" y="6176963"/>
            <a:ext cx="655508" cy="681037"/>
          </a:xfrm>
          <a:prstGeom prst="rect">
            <a:avLst/>
          </a:prstGeom>
        </p:spPr>
      </p:pic>
      <p:sp>
        <p:nvSpPr>
          <p:cNvPr id="11" name="Pergamino: horizontal 10">
            <a:extLst>
              <a:ext uri="{FF2B5EF4-FFF2-40B4-BE49-F238E27FC236}">
                <a16:creationId xmlns:a16="http://schemas.microsoft.com/office/drawing/2014/main" id="{E460142D-4D90-4030-A82B-17595E81F439}"/>
              </a:ext>
            </a:extLst>
          </p:cNvPr>
          <p:cNvSpPr/>
          <p:nvPr/>
        </p:nvSpPr>
        <p:spPr>
          <a:xfrm>
            <a:off x="3350815" y="6054319"/>
            <a:ext cx="5490369" cy="515679"/>
          </a:xfrm>
          <a:prstGeom prst="horizontalScroll">
            <a:avLst/>
          </a:prstGeom>
          <a:solidFill>
            <a:schemeClr val="tx2">
              <a:lumMod val="60000"/>
              <a:lumOff val="40000"/>
            </a:schemeClr>
          </a:solidFill>
          <a:ln>
            <a:solidFill>
              <a:schemeClr val="accent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500" dirty="0" smtClean="0">
                <a:solidFill>
                  <a:srgbClr val="FFC000"/>
                </a:solidFill>
              </a:rPr>
              <a:t>CSCE </a:t>
            </a:r>
            <a:r>
              <a:rPr lang="es-ES" sz="1500" dirty="0">
                <a:solidFill>
                  <a:schemeClr val="bg1"/>
                </a:solidFill>
              </a:rPr>
              <a:t>- </a:t>
            </a:r>
            <a:r>
              <a:rPr lang="es-ES" sz="1500" dirty="0">
                <a:solidFill>
                  <a:srgbClr val="FFC000"/>
                </a:solidFill>
              </a:rPr>
              <a:t>C</a:t>
            </a:r>
            <a:r>
              <a:rPr lang="es-ES" sz="1500" dirty="0"/>
              <a:t>urso de </a:t>
            </a:r>
            <a:r>
              <a:rPr lang="es-ES" sz="1500" dirty="0">
                <a:solidFill>
                  <a:srgbClr val="FFC000"/>
                </a:solidFill>
              </a:rPr>
              <a:t>S</a:t>
            </a:r>
            <a:r>
              <a:rPr lang="es-ES" sz="1500" dirty="0"/>
              <a:t>eguridad </a:t>
            </a:r>
            <a:r>
              <a:rPr lang="es-ES" sz="1500" dirty="0" smtClean="0">
                <a:solidFill>
                  <a:srgbClr val="FFC000"/>
                </a:solidFill>
              </a:rPr>
              <a:t>C</a:t>
            </a:r>
            <a:r>
              <a:rPr lang="es-ES" sz="1500" dirty="0" smtClean="0"/>
              <a:t>reación </a:t>
            </a:r>
            <a:r>
              <a:rPr lang="es-ES" sz="1500" dirty="0" err="1" smtClean="0">
                <a:solidFill>
                  <a:srgbClr val="FFC000"/>
                </a:solidFill>
              </a:rPr>
              <a:t>E</a:t>
            </a:r>
            <a:r>
              <a:rPr lang="es-ES" sz="1500" dirty="0" err="1" smtClean="0"/>
              <a:t>xploits</a:t>
            </a:r>
            <a:endParaRPr lang="es-ES" sz="1500" dirty="0"/>
          </a:p>
        </p:txBody>
      </p:sp>
      <p:sp>
        <p:nvSpPr>
          <p:cNvPr id="13" name="Diagrama de flujo: datos almacenados 12">
            <a:extLst>
              <a:ext uri="{FF2B5EF4-FFF2-40B4-BE49-F238E27FC236}">
                <a16:creationId xmlns:a16="http://schemas.microsoft.com/office/drawing/2014/main" id="{F10255C5-BD8C-4495-866A-CC250ED5F13E}"/>
              </a:ext>
            </a:extLst>
          </p:cNvPr>
          <p:cNvSpPr/>
          <p:nvPr/>
        </p:nvSpPr>
        <p:spPr>
          <a:xfrm>
            <a:off x="0" y="5767369"/>
            <a:ext cx="1039748" cy="109063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713 w 9046"/>
              <a:gd name="connsiteY0" fmla="*/ 0 h 10000"/>
              <a:gd name="connsiteX1" fmla="*/ 9046 w 9046"/>
              <a:gd name="connsiteY1" fmla="*/ 0 h 10000"/>
              <a:gd name="connsiteX2" fmla="*/ 7379 w 9046"/>
              <a:gd name="connsiteY2" fmla="*/ 5000 h 10000"/>
              <a:gd name="connsiteX3" fmla="*/ 9046 w 9046"/>
              <a:gd name="connsiteY3" fmla="*/ 10000 h 10000"/>
              <a:gd name="connsiteX4" fmla="*/ 713 w 9046"/>
              <a:gd name="connsiteY4" fmla="*/ 10000 h 10000"/>
              <a:gd name="connsiteX5" fmla="*/ 28 w 9046"/>
              <a:gd name="connsiteY5" fmla="*/ 5000 h 10000"/>
              <a:gd name="connsiteX6" fmla="*/ 713 w 9046"/>
              <a:gd name="connsiteY6" fmla="*/ 0 h 10000"/>
              <a:gd name="connsiteX0" fmla="*/ 787 w 9999"/>
              <a:gd name="connsiteY0" fmla="*/ 0 h 10000"/>
              <a:gd name="connsiteX1" fmla="*/ 9999 w 9999"/>
              <a:gd name="connsiteY1" fmla="*/ 0 h 10000"/>
              <a:gd name="connsiteX2" fmla="*/ 8156 w 9999"/>
              <a:gd name="connsiteY2" fmla="*/ 5000 h 10000"/>
              <a:gd name="connsiteX3" fmla="*/ 9999 w 9999"/>
              <a:gd name="connsiteY3" fmla="*/ 10000 h 10000"/>
              <a:gd name="connsiteX4" fmla="*/ 787 w 9999"/>
              <a:gd name="connsiteY4" fmla="*/ 10000 h 10000"/>
              <a:gd name="connsiteX5" fmla="*/ 30 w 9999"/>
              <a:gd name="connsiteY5" fmla="*/ 5000 h 10000"/>
              <a:gd name="connsiteX6" fmla="*/ 787 w 9999"/>
              <a:gd name="connsiteY6" fmla="*/ 0 h 10000"/>
              <a:gd name="connsiteX0" fmla="*/ 757 w 9970"/>
              <a:gd name="connsiteY0" fmla="*/ 0 h 10000"/>
              <a:gd name="connsiteX1" fmla="*/ 9970 w 9970"/>
              <a:gd name="connsiteY1" fmla="*/ 0 h 10000"/>
              <a:gd name="connsiteX2" fmla="*/ 8127 w 9970"/>
              <a:gd name="connsiteY2" fmla="*/ 5000 h 10000"/>
              <a:gd name="connsiteX3" fmla="*/ 9970 w 9970"/>
              <a:gd name="connsiteY3" fmla="*/ 10000 h 10000"/>
              <a:gd name="connsiteX4" fmla="*/ 757 w 9970"/>
              <a:gd name="connsiteY4" fmla="*/ 10000 h 10000"/>
              <a:gd name="connsiteX5" fmla="*/ 0 w 9970"/>
              <a:gd name="connsiteY5" fmla="*/ 5000 h 10000"/>
              <a:gd name="connsiteX6" fmla="*/ 757 w 9970"/>
              <a:gd name="connsiteY6" fmla="*/ 0 h 10000"/>
              <a:gd name="connsiteX0" fmla="*/ 173 w 9414"/>
              <a:gd name="connsiteY0" fmla="*/ 0 h 10000"/>
              <a:gd name="connsiteX1" fmla="*/ 9414 w 9414"/>
              <a:gd name="connsiteY1" fmla="*/ 0 h 10000"/>
              <a:gd name="connsiteX2" fmla="*/ 7565 w 9414"/>
              <a:gd name="connsiteY2" fmla="*/ 5000 h 10000"/>
              <a:gd name="connsiteX3" fmla="*/ 9414 w 9414"/>
              <a:gd name="connsiteY3" fmla="*/ 10000 h 10000"/>
              <a:gd name="connsiteX4" fmla="*/ 173 w 9414"/>
              <a:gd name="connsiteY4" fmla="*/ 10000 h 10000"/>
              <a:gd name="connsiteX5" fmla="*/ 0 w 9414"/>
              <a:gd name="connsiteY5" fmla="*/ 4825 h 10000"/>
              <a:gd name="connsiteX6" fmla="*/ 173 w 941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938 w 10754"/>
              <a:gd name="connsiteY0" fmla="*/ 0 h 10000"/>
              <a:gd name="connsiteX1" fmla="*/ 10754 w 10754"/>
              <a:gd name="connsiteY1" fmla="*/ 0 h 10000"/>
              <a:gd name="connsiteX2" fmla="*/ 8790 w 10754"/>
              <a:gd name="connsiteY2" fmla="*/ 5000 h 10000"/>
              <a:gd name="connsiteX3" fmla="*/ 10754 w 10754"/>
              <a:gd name="connsiteY3" fmla="*/ 10000 h 10000"/>
              <a:gd name="connsiteX4" fmla="*/ 938 w 10754"/>
              <a:gd name="connsiteY4" fmla="*/ 10000 h 10000"/>
              <a:gd name="connsiteX5" fmla="*/ 576 w 10754"/>
              <a:gd name="connsiteY5" fmla="*/ 4912 h 10000"/>
              <a:gd name="connsiteX6" fmla="*/ 938 w 1075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140 w 9956"/>
              <a:gd name="connsiteY0" fmla="*/ 0 h 10000"/>
              <a:gd name="connsiteX1" fmla="*/ 9956 w 9956"/>
              <a:gd name="connsiteY1" fmla="*/ 0 h 10000"/>
              <a:gd name="connsiteX2" fmla="*/ 7992 w 9956"/>
              <a:gd name="connsiteY2" fmla="*/ 5000 h 10000"/>
              <a:gd name="connsiteX3" fmla="*/ 9956 w 9956"/>
              <a:gd name="connsiteY3" fmla="*/ 10000 h 10000"/>
              <a:gd name="connsiteX4" fmla="*/ 140 w 9956"/>
              <a:gd name="connsiteY4" fmla="*/ 10000 h 10000"/>
              <a:gd name="connsiteX5" fmla="*/ 0 w 9956"/>
              <a:gd name="connsiteY5" fmla="*/ 4934 h 10000"/>
              <a:gd name="connsiteX6" fmla="*/ 140 w 9956"/>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41 w 10000"/>
              <a:gd name="connsiteY0" fmla="*/ 0 h 10000"/>
              <a:gd name="connsiteX1" fmla="*/ 10000 w 10000"/>
              <a:gd name="connsiteY1" fmla="*/ 0 h 10000"/>
              <a:gd name="connsiteX2" fmla="*/ 8027 w 10000"/>
              <a:gd name="connsiteY2" fmla="*/ 5000 h 10000"/>
              <a:gd name="connsiteX3" fmla="*/ 10000 w 10000"/>
              <a:gd name="connsiteY3" fmla="*/ 10000 h 10000"/>
              <a:gd name="connsiteX4" fmla="*/ 141 w 10000"/>
              <a:gd name="connsiteY4" fmla="*/ 10000 h 10000"/>
              <a:gd name="connsiteX5" fmla="*/ 0 w 10000"/>
              <a:gd name="connsiteY5" fmla="*/ 4934 h 10000"/>
              <a:gd name="connsiteX6" fmla="*/ 141 w 10000"/>
              <a:gd name="connsiteY6" fmla="*/ 0 h 10000"/>
              <a:gd name="connsiteX0" fmla="*/ 96 w 9955"/>
              <a:gd name="connsiteY0" fmla="*/ 0 h 10000"/>
              <a:gd name="connsiteX1" fmla="*/ 9955 w 9955"/>
              <a:gd name="connsiteY1" fmla="*/ 0 h 10000"/>
              <a:gd name="connsiteX2" fmla="*/ 7982 w 9955"/>
              <a:gd name="connsiteY2" fmla="*/ 5000 h 10000"/>
              <a:gd name="connsiteX3" fmla="*/ 9955 w 9955"/>
              <a:gd name="connsiteY3" fmla="*/ 10000 h 10000"/>
              <a:gd name="connsiteX4" fmla="*/ 96 w 9955"/>
              <a:gd name="connsiteY4" fmla="*/ 10000 h 10000"/>
              <a:gd name="connsiteX5" fmla="*/ 0 w 9955"/>
              <a:gd name="connsiteY5" fmla="*/ 4934 h 10000"/>
              <a:gd name="connsiteX6" fmla="*/ 96 w 9955"/>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51 w 9955"/>
              <a:gd name="connsiteY0" fmla="*/ 0 h 10000"/>
              <a:gd name="connsiteX1" fmla="*/ 9955 w 9955"/>
              <a:gd name="connsiteY1" fmla="*/ 0 h 10000"/>
              <a:gd name="connsiteX2" fmla="*/ 7973 w 9955"/>
              <a:gd name="connsiteY2" fmla="*/ 5000 h 10000"/>
              <a:gd name="connsiteX3" fmla="*/ 9955 w 9955"/>
              <a:gd name="connsiteY3" fmla="*/ 10000 h 10000"/>
              <a:gd name="connsiteX4" fmla="*/ 51 w 9955"/>
              <a:gd name="connsiteY4" fmla="*/ 10000 h 10000"/>
              <a:gd name="connsiteX5" fmla="*/ 0 w 9955"/>
              <a:gd name="connsiteY5" fmla="*/ 4934 h 10000"/>
              <a:gd name="connsiteX6" fmla="*/ 51 w 9955"/>
              <a:gd name="connsiteY6" fmla="*/ 0 h 10000"/>
              <a:gd name="connsiteX0" fmla="*/ 10 w 9959"/>
              <a:gd name="connsiteY0" fmla="*/ 0 h 10000"/>
              <a:gd name="connsiteX1" fmla="*/ 9959 w 9959"/>
              <a:gd name="connsiteY1" fmla="*/ 0 h 10000"/>
              <a:gd name="connsiteX2" fmla="*/ 7968 w 9959"/>
              <a:gd name="connsiteY2" fmla="*/ 5000 h 10000"/>
              <a:gd name="connsiteX3" fmla="*/ 9959 w 9959"/>
              <a:gd name="connsiteY3" fmla="*/ 10000 h 10000"/>
              <a:gd name="connsiteX4" fmla="*/ 10 w 9959"/>
              <a:gd name="connsiteY4" fmla="*/ 10000 h 10000"/>
              <a:gd name="connsiteX5" fmla="*/ 5 w 9959"/>
              <a:gd name="connsiteY5" fmla="*/ 4934 h 10000"/>
              <a:gd name="connsiteX6" fmla="*/ 10 w 9959"/>
              <a:gd name="connsiteY6" fmla="*/ 0 h 10000"/>
              <a:gd name="connsiteX0" fmla="*/ 10 w 10000"/>
              <a:gd name="connsiteY0" fmla="*/ 0 h 10000"/>
              <a:gd name="connsiteX1" fmla="*/ 10000 w 10000"/>
              <a:gd name="connsiteY1" fmla="*/ 0 h 10000"/>
              <a:gd name="connsiteX2" fmla="*/ 8001 w 10000"/>
              <a:gd name="connsiteY2" fmla="*/ 5000 h 10000"/>
              <a:gd name="connsiteX3" fmla="*/ 10000 w 10000"/>
              <a:gd name="connsiteY3" fmla="*/ 10000 h 10000"/>
              <a:gd name="connsiteX4" fmla="*/ 10 w 10000"/>
              <a:gd name="connsiteY4" fmla="*/ 10000 h 10000"/>
              <a:gd name="connsiteX5" fmla="*/ 5 w 10000"/>
              <a:gd name="connsiteY5" fmla="*/ 4934 h 10000"/>
              <a:gd name="connsiteX6" fmla="*/ 10 w 10000"/>
              <a:gd name="connsiteY6" fmla="*/ 0 h 10000"/>
              <a:gd name="connsiteX0" fmla="*/ 5 w 9995"/>
              <a:gd name="connsiteY0" fmla="*/ 0 h 10000"/>
              <a:gd name="connsiteX1" fmla="*/ 9995 w 9995"/>
              <a:gd name="connsiteY1" fmla="*/ 0 h 10000"/>
              <a:gd name="connsiteX2" fmla="*/ 7996 w 9995"/>
              <a:gd name="connsiteY2" fmla="*/ 5000 h 10000"/>
              <a:gd name="connsiteX3" fmla="*/ 9995 w 9995"/>
              <a:gd name="connsiteY3" fmla="*/ 10000 h 10000"/>
              <a:gd name="connsiteX4" fmla="*/ 5 w 9995"/>
              <a:gd name="connsiteY4" fmla="*/ 10000 h 10000"/>
              <a:gd name="connsiteX5" fmla="*/ 0 w 9995"/>
              <a:gd name="connsiteY5" fmla="*/ 4934 h 10000"/>
              <a:gd name="connsiteX6" fmla="*/ 5 w 9995"/>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5" h="10000">
                <a:moveTo>
                  <a:pt x="5" y="0"/>
                </a:moveTo>
                <a:lnTo>
                  <a:pt x="9995" y="0"/>
                </a:lnTo>
                <a:cubicBezTo>
                  <a:pt x="8890" y="0"/>
                  <a:pt x="7996" y="2239"/>
                  <a:pt x="7996" y="5000"/>
                </a:cubicBezTo>
                <a:cubicBezTo>
                  <a:pt x="7996" y="7761"/>
                  <a:pt x="8890" y="10000"/>
                  <a:pt x="9995" y="10000"/>
                </a:cubicBezTo>
                <a:lnTo>
                  <a:pt x="5" y="10000"/>
                </a:lnTo>
                <a:cubicBezTo>
                  <a:pt x="3" y="8311"/>
                  <a:pt x="2" y="6623"/>
                  <a:pt x="0" y="4934"/>
                </a:cubicBezTo>
                <a:cubicBezTo>
                  <a:pt x="2" y="3289"/>
                  <a:pt x="3" y="1645"/>
                  <a:pt x="5" y="0"/>
                </a:cubicBezTo>
                <a:close/>
              </a:path>
            </a:pathLst>
          </a:cu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Diagrama de flujo: datos almacenados 12">
            <a:extLst>
              <a:ext uri="{FF2B5EF4-FFF2-40B4-BE49-F238E27FC236}">
                <a16:creationId xmlns:a16="http://schemas.microsoft.com/office/drawing/2014/main" id="{649112A2-4284-4C06-8803-E737BCC7DF83}"/>
              </a:ext>
            </a:extLst>
          </p:cNvPr>
          <p:cNvSpPr/>
          <p:nvPr/>
        </p:nvSpPr>
        <p:spPr>
          <a:xfrm rot="10800000">
            <a:off x="11152252" y="5767369"/>
            <a:ext cx="1039748" cy="109063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713 w 9046"/>
              <a:gd name="connsiteY0" fmla="*/ 0 h 10000"/>
              <a:gd name="connsiteX1" fmla="*/ 9046 w 9046"/>
              <a:gd name="connsiteY1" fmla="*/ 0 h 10000"/>
              <a:gd name="connsiteX2" fmla="*/ 7379 w 9046"/>
              <a:gd name="connsiteY2" fmla="*/ 5000 h 10000"/>
              <a:gd name="connsiteX3" fmla="*/ 9046 w 9046"/>
              <a:gd name="connsiteY3" fmla="*/ 10000 h 10000"/>
              <a:gd name="connsiteX4" fmla="*/ 713 w 9046"/>
              <a:gd name="connsiteY4" fmla="*/ 10000 h 10000"/>
              <a:gd name="connsiteX5" fmla="*/ 28 w 9046"/>
              <a:gd name="connsiteY5" fmla="*/ 5000 h 10000"/>
              <a:gd name="connsiteX6" fmla="*/ 713 w 9046"/>
              <a:gd name="connsiteY6" fmla="*/ 0 h 10000"/>
              <a:gd name="connsiteX0" fmla="*/ 787 w 9999"/>
              <a:gd name="connsiteY0" fmla="*/ 0 h 10000"/>
              <a:gd name="connsiteX1" fmla="*/ 9999 w 9999"/>
              <a:gd name="connsiteY1" fmla="*/ 0 h 10000"/>
              <a:gd name="connsiteX2" fmla="*/ 8156 w 9999"/>
              <a:gd name="connsiteY2" fmla="*/ 5000 h 10000"/>
              <a:gd name="connsiteX3" fmla="*/ 9999 w 9999"/>
              <a:gd name="connsiteY3" fmla="*/ 10000 h 10000"/>
              <a:gd name="connsiteX4" fmla="*/ 787 w 9999"/>
              <a:gd name="connsiteY4" fmla="*/ 10000 h 10000"/>
              <a:gd name="connsiteX5" fmla="*/ 30 w 9999"/>
              <a:gd name="connsiteY5" fmla="*/ 5000 h 10000"/>
              <a:gd name="connsiteX6" fmla="*/ 787 w 9999"/>
              <a:gd name="connsiteY6" fmla="*/ 0 h 10000"/>
              <a:gd name="connsiteX0" fmla="*/ 757 w 9970"/>
              <a:gd name="connsiteY0" fmla="*/ 0 h 10000"/>
              <a:gd name="connsiteX1" fmla="*/ 9970 w 9970"/>
              <a:gd name="connsiteY1" fmla="*/ 0 h 10000"/>
              <a:gd name="connsiteX2" fmla="*/ 8127 w 9970"/>
              <a:gd name="connsiteY2" fmla="*/ 5000 h 10000"/>
              <a:gd name="connsiteX3" fmla="*/ 9970 w 9970"/>
              <a:gd name="connsiteY3" fmla="*/ 10000 h 10000"/>
              <a:gd name="connsiteX4" fmla="*/ 757 w 9970"/>
              <a:gd name="connsiteY4" fmla="*/ 10000 h 10000"/>
              <a:gd name="connsiteX5" fmla="*/ 0 w 9970"/>
              <a:gd name="connsiteY5" fmla="*/ 5000 h 10000"/>
              <a:gd name="connsiteX6" fmla="*/ 757 w 9970"/>
              <a:gd name="connsiteY6" fmla="*/ 0 h 10000"/>
              <a:gd name="connsiteX0" fmla="*/ 173 w 9414"/>
              <a:gd name="connsiteY0" fmla="*/ 0 h 10000"/>
              <a:gd name="connsiteX1" fmla="*/ 9414 w 9414"/>
              <a:gd name="connsiteY1" fmla="*/ 0 h 10000"/>
              <a:gd name="connsiteX2" fmla="*/ 7565 w 9414"/>
              <a:gd name="connsiteY2" fmla="*/ 5000 h 10000"/>
              <a:gd name="connsiteX3" fmla="*/ 9414 w 9414"/>
              <a:gd name="connsiteY3" fmla="*/ 10000 h 10000"/>
              <a:gd name="connsiteX4" fmla="*/ 173 w 9414"/>
              <a:gd name="connsiteY4" fmla="*/ 10000 h 10000"/>
              <a:gd name="connsiteX5" fmla="*/ 0 w 9414"/>
              <a:gd name="connsiteY5" fmla="*/ 4825 h 10000"/>
              <a:gd name="connsiteX6" fmla="*/ 173 w 941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938 w 10754"/>
              <a:gd name="connsiteY0" fmla="*/ 0 h 10000"/>
              <a:gd name="connsiteX1" fmla="*/ 10754 w 10754"/>
              <a:gd name="connsiteY1" fmla="*/ 0 h 10000"/>
              <a:gd name="connsiteX2" fmla="*/ 8790 w 10754"/>
              <a:gd name="connsiteY2" fmla="*/ 5000 h 10000"/>
              <a:gd name="connsiteX3" fmla="*/ 10754 w 10754"/>
              <a:gd name="connsiteY3" fmla="*/ 10000 h 10000"/>
              <a:gd name="connsiteX4" fmla="*/ 938 w 10754"/>
              <a:gd name="connsiteY4" fmla="*/ 10000 h 10000"/>
              <a:gd name="connsiteX5" fmla="*/ 576 w 10754"/>
              <a:gd name="connsiteY5" fmla="*/ 4912 h 10000"/>
              <a:gd name="connsiteX6" fmla="*/ 938 w 1075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140 w 9956"/>
              <a:gd name="connsiteY0" fmla="*/ 0 h 10000"/>
              <a:gd name="connsiteX1" fmla="*/ 9956 w 9956"/>
              <a:gd name="connsiteY1" fmla="*/ 0 h 10000"/>
              <a:gd name="connsiteX2" fmla="*/ 7992 w 9956"/>
              <a:gd name="connsiteY2" fmla="*/ 5000 h 10000"/>
              <a:gd name="connsiteX3" fmla="*/ 9956 w 9956"/>
              <a:gd name="connsiteY3" fmla="*/ 10000 h 10000"/>
              <a:gd name="connsiteX4" fmla="*/ 140 w 9956"/>
              <a:gd name="connsiteY4" fmla="*/ 10000 h 10000"/>
              <a:gd name="connsiteX5" fmla="*/ 0 w 9956"/>
              <a:gd name="connsiteY5" fmla="*/ 4934 h 10000"/>
              <a:gd name="connsiteX6" fmla="*/ 140 w 9956"/>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41 w 10000"/>
              <a:gd name="connsiteY0" fmla="*/ 0 h 10000"/>
              <a:gd name="connsiteX1" fmla="*/ 10000 w 10000"/>
              <a:gd name="connsiteY1" fmla="*/ 0 h 10000"/>
              <a:gd name="connsiteX2" fmla="*/ 8027 w 10000"/>
              <a:gd name="connsiteY2" fmla="*/ 5000 h 10000"/>
              <a:gd name="connsiteX3" fmla="*/ 10000 w 10000"/>
              <a:gd name="connsiteY3" fmla="*/ 10000 h 10000"/>
              <a:gd name="connsiteX4" fmla="*/ 141 w 10000"/>
              <a:gd name="connsiteY4" fmla="*/ 10000 h 10000"/>
              <a:gd name="connsiteX5" fmla="*/ 0 w 10000"/>
              <a:gd name="connsiteY5" fmla="*/ 4934 h 10000"/>
              <a:gd name="connsiteX6" fmla="*/ 141 w 10000"/>
              <a:gd name="connsiteY6" fmla="*/ 0 h 10000"/>
              <a:gd name="connsiteX0" fmla="*/ 96 w 9955"/>
              <a:gd name="connsiteY0" fmla="*/ 0 h 10000"/>
              <a:gd name="connsiteX1" fmla="*/ 9955 w 9955"/>
              <a:gd name="connsiteY1" fmla="*/ 0 h 10000"/>
              <a:gd name="connsiteX2" fmla="*/ 7982 w 9955"/>
              <a:gd name="connsiteY2" fmla="*/ 5000 h 10000"/>
              <a:gd name="connsiteX3" fmla="*/ 9955 w 9955"/>
              <a:gd name="connsiteY3" fmla="*/ 10000 h 10000"/>
              <a:gd name="connsiteX4" fmla="*/ 96 w 9955"/>
              <a:gd name="connsiteY4" fmla="*/ 10000 h 10000"/>
              <a:gd name="connsiteX5" fmla="*/ 0 w 9955"/>
              <a:gd name="connsiteY5" fmla="*/ 4934 h 10000"/>
              <a:gd name="connsiteX6" fmla="*/ 96 w 9955"/>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51 w 9955"/>
              <a:gd name="connsiteY0" fmla="*/ 0 h 10000"/>
              <a:gd name="connsiteX1" fmla="*/ 9955 w 9955"/>
              <a:gd name="connsiteY1" fmla="*/ 0 h 10000"/>
              <a:gd name="connsiteX2" fmla="*/ 7973 w 9955"/>
              <a:gd name="connsiteY2" fmla="*/ 5000 h 10000"/>
              <a:gd name="connsiteX3" fmla="*/ 9955 w 9955"/>
              <a:gd name="connsiteY3" fmla="*/ 10000 h 10000"/>
              <a:gd name="connsiteX4" fmla="*/ 51 w 9955"/>
              <a:gd name="connsiteY4" fmla="*/ 10000 h 10000"/>
              <a:gd name="connsiteX5" fmla="*/ 0 w 9955"/>
              <a:gd name="connsiteY5" fmla="*/ 4934 h 10000"/>
              <a:gd name="connsiteX6" fmla="*/ 51 w 9955"/>
              <a:gd name="connsiteY6" fmla="*/ 0 h 10000"/>
              <a:gd name="connsiteX0" fmla="*/ 10 w 9959"/>
              <a:gd name="connsiteY0" fmla="*/ 0 h 10000"/>
              <a:gd name="connsiteX1" fmla="*/ 9959 w 9959"/>
              <a:gd name="connsiteY1" fmla="*/ 0 h 10000"/>
              <a:gd name="connsiteX2" fmla="*/ 7968 w 9959"/>
              <a:gd name="connsiteY2" fmla="*/ 5000 h 10000"/>
              <a:gd name="connsiteX3" fmla="*/ 9959 w 9959"/>
              <a:gd name="connsiteY3" fmla="*/ 10000 h 10000"/>
              <a:gd name="connsiteX4" fmla="*/ 10 w 9959"/>
              <a:gd name="connsiteY4" fmla="*/ 10000 h 10000"/>
              <a:gd name="connsiteX5" fmla="*/ 5 w 9959"/>
              <a:gd name="connsiteY5" fmla="*/ 4934 h 10000"/>
              <a:gd name="connsiteX6" fmla="*/ 10 w 9959"/>
              <a:gd name="connsiteY6" fmla="*/ 0 h 10000"/>
              <a:gd name="connsiteX0" fmla="*/ 10 w 10000"/>
              <a:gd name="connsiteY0" fmla="*/ 0 h 10000"/>
              <a:gd name="connsiteX1" fmla="*/ 10000 w 10000"/>
              <a:gd name="connsiteY1" fmla="*/ 0 h 10000"/>
              <a:gd name="connsiteX2" fmla="*/ 8001 w 10000"/>
              <a:gd name="connsiteY2" fmla="*/ 5000 h 10000"/>
              <a:gd name="connsiteX3" fmla="*/ 10000 w 10000"/>
              <a:gd name="connsiteY3" fmla="*/ 10000 h 10000"/>
              <a:gd name="connsiteX4" fmla="*/ 10 w 10000"/>
              <a:gd name="connsiteY4" fmla="*/ 10000 h 10000"/>
              <a:gd name="connsiteX5" fmla="*/ 5 w 10000"/>
              <a:gd name="connsiteY5" fmla="*/ 4934 h 10000"/>
              <a:gd name="connsiteX6" fmla="*/ 10 w 10000"/>
              <a:gd name="connsiteY6" fmla="*/ 0 h 10000"/>
              <a:gd name="connsiteX0" fmla="*/ 5 w 9995"/>
              <a:gd name="connsiteY0" fmla="*/ 0 h 10000"/>
              <a:gd name="connsiteX1" fmla="*/ 9995 w 9995"/>
              <a:gd name="connsiteY1" fmla="*/ 0 h 10000"/>
              <a:gd name="connsiteX2" fmla="*/ 7996 w 9995"/>
              <a:gd name="connsiteY2" fmla="*/ 5000 h 10000"/>
              <a:gd name="connsiteX3" fmla="*/ 9995 w 9995"/>
              <a:gd name="connsiteY3" fmla="*/ 10000 h 10000"/>
              <a:gd name="connsiteX4" fmla="*/ 5 w 9995"/>
              <a:gd name="connsiteY4" fmla="*/ 10000 h 10000"/>
              <a:gd name="connsiteX5" fmla="*/ 0 w 9995"/>
              <a:gd name="connsiteY5" fmla="*/ 4934 h 10000"/>
              <a:gd name="connsiteX6" fmla="*/ 5 w 9995"/>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5" h="10000">
                <a:moveTo>
                  <a:pt x="5" y="0"/>
                </a:moveTo>
                <a:lnTo>
                  <a:pt x="9995" y="0"/>
                </a:lnTo>
                <a:cubicBezTo>
                  <a:pt x="8890" y="0"/>
                  <a:pt x="7996" y="2239"/>
                  <a:pt x="7996" y="5000"/>
                </a:cubicBezTo>
                <a:cubicBezTo>
                  <a:pt x="7996" y="7761"/>
                  <a:pt x="8890" y="10000"/>
                  <a:pt x="9995" y="10000"/>
                </a:cubicBezTo>
                <a:lnTo>
                  <a:pt x="5" y="10000"/>
                </a:lnTo>
                <a:cubicBezTo>
                  <a:pt x="3" y="8311"/>
                  <a:pt x="2" y="6623"/>
                  <a:pt x="0" y="4934"/>
                </a:cubicBezTo>
                <a:cubicBezTo>
                  <a:pt x="2" y="3289"/>
                  <a:pt x="3" y="1645"/>
                  <a:pt x="5" y="0"/>
                </a:cubicBezTo>
                <a:close/>
              </a:path>
            </a:pathLst>
          </a:cu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Imagen 15">
            <a:extLst>
              <a:ext uri="{FF2B5EF4-FFF2-40B4-BE49-F238E27FC236}">
                <a16:creationId xmlns:a16="http://schemas.microsoft.com/office/drawing/2014/main" id="{644BD533-83A0-455C-8F41-8C943E63C18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9748" y="6183779"/>
            <a:ext cx="1916176" cy="394874"/>
          </a:xfrm>
          <a:prstGeom prst="rect">
            <a:avLst/>
          </a:prstGeom>
        </p:spPr>
      </p:pic>
      <p:sp>
        <p:nvSpPr>
          <p:cNvPr id="17" name="Flecha: cheurón 16">
            <a:extLst>
              <a:ext uri="{FF2B5EF4-FFF2-40B4-BE49-F238E27FC236}">
                <a16:creationId xmlns:a16="http://schemas.microsoft.com/office/drawing/2014/main" id="{B17CE64C-89D5-465B-BA40-7C1AE17C4B1F}"/>
              </a:ext>
            </a:extLst>
          </p:cNvPr>
          <p:cNvSpPr/>
          <p:nvPr/>
        </p:nvSpPr>
        <p:spPr>
          <a:xfrm>
            <a:off x="191326" y="5764471"/>
            <a:ext cx="584200" cy="1091682"/>
          </a:xfrm>
          <a:prstGeom prst="chevron">
            <a:avLst/>
          </a:prstGeom>
          <a:solidFill>
            <a:srgbClr val="FFC000"/>
          </a:solidFill>
          <a:ln>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solidFill>
                <a:schemeClr val="tx1"/>
              </a:solidFill>
            </a:endParaRPr>
          </a:p>
        </p:txBody>
      </p:sp>
      <p:sp>
        <p:nvSpPr>
          <p:cNvPr id="18" name="Flecha: cheurón 17">
            <a:extLst>
              <a:ext uri="{FF2B5EF4-FFF2-40B4-BE49-F238E27FC236}">
                <a16:creationId xmlns:a16="http://schemas.microsoft.com/office/drawing/2014/main" id="{E03F6180-E995-404F-8DD5-F2B5BB8260F0}"/>
              </a:ext>
            </a:extLst>
          </p:cNvPr>
          <p:cNvSpPr/>
          <p:nvPr/>
        </p:nvSpPr>
        <p:spPr>
          <a:xfrm rot="10800000">
            <a:off x="11416474" y="5766318"/>
            <a:ext cx="584200" cy="1091682"/>
          </a:xfrm>
          <a:prstGeom prst="chevron">
            <a:avLst/>
          </a:prstGeom>
          <a:solidFill>
            <a:srgbClr val="FFC000"/>
          </a:solidFill>
          <a:ln>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solidFill>
                <a:schemeClr val="tx1"/>
              </a:solidFill>
            </a:endParaRPr>
          </a:p>
        </p:txBody>
      </p:sp>
      <p:sp>
        <p:nvSpPr>
          <p:cNvPr id="22" name="Triángulo rectángulo 21">
            <a:extLst>
              <a:ext uri="{FF2B5EF4-FFF2-40B4-BE49-F238E27FC236}">
                <a16:creationId xmlns:a16="http://schemas.microsoft.com/office/drawing/2014/main" id="{87DCC1B2-6246-42FF-87F8-2C2460923DF2}"/>
              </a:ext>
            </a:extLst>
          </p:cNvPr>
          <p:cNvSpPr/>
          <p:nvPr/>
        </p:nvSpPr>
        <p:spPr>
          <a:xfrm rot="5400000">
            <a:off x="-34132" y="34132"/>
            <a:ext cx="1325564" cy="1257300"/>
          </a:xfrm>
          <a:prstGeom prst="rtTriangle">
            <a:avLst/>
          </a:prstGeom>
          <a:solidFill>
            <a:schemeClr val="tx2">
              <a:lumMod val="60000"/>
              <a:lumOff val="40000"/>
            </a:schemeClr>
          </a:solidFill>
          <a:ln>
            <a:solidFill>
              <a:schemeClr val="tx2">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24" name="Imagen 23" descr="Imagen que contiene señal, exterior&#10;&#10;Descripción generada automáticamente">
            <a:extLst>
              <a:ext uri="{FF2B5EF4-FFF2-40B4-BE49-F238E27FC236}">
                <a16:creationId xmlns:a16="http://schemas.microsoft.com/office/drawing/2014/main" id="{E4365DE4-36F3-4034-93BD-E14BF2CF2EF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83166" y="71178"/>
            <a:ext cx="625588" cy="649951"/>
          </a:xfrm>
          <a:prstGeom prst="rect">
            <a:avLst/>
          </a:prstGeom>
        </p:spPr>
      </p:pic>
    </p:spTree>
    <p:extLst>
      <p:ext uri="{BB962C8B-B14F-4D97-AF65-F5344CB8AC3E}">
        <p14:creationId xmlns:p14="http://schemas.microsoft.com/office/powerpoint/2010/main" val="2885548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ctr" defTabSz="914400" rtl="0" eaLnBrk="1" latinLnBrk="0" hangingPunct="1">
        <a:lnSpc>
          <a:spcPct val="90000"/>
        </a:lnSpc>
        <a:spcBef>
          <a:spcPct val="0"/>
        </a:spcBef>
        <a:buNone/>
        <a:defRPr lang="es-ES" sz="3600" b="1" kern="1200" dirty="0">
          <a:solidFill>
            <a:srgbClr val="F6BB00"/>
          </a:solidFill>
          <a:latin typeface="Avenir Next" panose="020B0503020202020204"/>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accent1"/>
          </a:solidFill>
          <a:latin typeface="Avenir Next" panose="020B0503020202020204"/>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accent1"/>
          </a:solidFill>
          <a:latin typeface="Avenir Next" panose="020B0503020202020204"/>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accent1"/>
          </a:solidFill>
          <a:latin typeface="Avenir Next" panose="020B0503020202020204"/>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accent1"/>
          </a:solidFill>
          <a:latin typeface="Avenir Next" panose="020B0503020202020204"/>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accent1"/>
          </a:solidFill>
          <a:latin typeface="Avenir Next" panose="020B0503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6.xml"/><Relationship Id="rId7" Type="http://schemas.openxmlformats.org/officeDocument/2006/relationships/slide" Target="slide3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slide" Target="slide30.xml"/><Relationship Id="rId10" Type="http://schemas.openxmlformats.org/officeDocument/2006/relationships/slide" Target="slide68.xml"/><Relationship Id="rId4" Type="http://schemas.openxmlformats.org/officeDocument/2006/relationships/slide" Target="slide15.xml"/><Relationship Id="rId9" Type="http://schemas.openxmlformats.org/officeDocument/2006/relationships/slide" Target="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hell-storm.org/shellcode/files/shellcode-806.php" TargetMode="Externa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historypeats/getenvaddr" TargetMode="Externa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E3BFD3D-1D28-4769-AB20-0D5692E17E0F}"/>
              </a:ext>
            </a:extLst>
          </p:cNvPr>
          <p:cNvSpPr txBox="1">
            <a:spLocks/>
          </p:cNvSpPr>
          <p:nvPr/>
        </p:nvSpPr>
        <p:spPr>
          <a:xfrm>
            <a:off x="636651" y="393229"/>
            <a:ext cx="10515600" cy="1225252"/>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lang="es-ES" sz="6000" b="1" kern="1200">
                <a:solidFill>
                  <a:srgbClr val="F6BB00"/>
                </a:solidFill>
                <a:latin typeface="Avenir Next" panose="020B0503020202020204" pitchFamily="34" charset="0"/>
                <a:ea typeface="+mj-ea"/>
                <a:cs typeface="+mj-cs"/>
              </a:defRPr>
            </a:lvl1pPr>
          </a:lstStyle>
          <a:p>
            <a:r>
              <a:rPr lang="es-ES" sz="8000" dirty="0" smtClean="0">
                <a:ln>
                  <a:solidFill>
                    <a:srgbClr val="FFC000"/>
                  </a:solidFill>
                </a:ln>
                <a:effectLst>
                  <a:outerShdw blurRad="50800" dist="38100" dir="13500000" algn="br" rotWithShape="0">
                    <a:prstClr val="black">
                      <a:alpha val="40000"/>
                    </a:prstClr>
                  </a:outerShdw>
                  <a:reflection stA="0" endPos="65000" dist="50800" dir="5400000" sy="-100000" algn="bl" rotWithShape="0"/>
                </a:effectLst>
              </a:rPr>
              <a:t>CSCE</a:t>
            </a:r>
            <a:endParaRPr lang="es-ES" sz="8000" dirty="0">
              <a:ln>
                <a:solidFill>
                  <a:srgbClr val="FFC000"/>
                </a:solidFill>
              </a:ln>
              <a:effectLst>
                <a:outerShdw blurRad="50800" dist="38100" dir="13500000" algn="br" rotWithShape="0">
                  <a:prstClr val="black">
                    <a:alpha val="40000"/>
                  </a:prstClr>
                </a:outerShdw>
                <a:reflection stA="0" endPos="65000" dist="50800" dir="5400000" sy="-100000" algn="bl" rotWithShape="0"/>
              </a:effectLst>
            </a:endParaRPr>
          </a:p>
        </p:txBody>
      </p:sp>
      <p:sp>
        <p:nvSpPr>
          <p:cNvPr id="5" name="Marcador de texto 2">
            <a:extLst>
              <a:ext uri="{FF2B5EF4-FFF2-40B4-BE49-F238E27FC236}">
                <a16:creationId xmlns:a16="http://schemas.microsoft.com/office/drawing/2014/main" id="{86ACBBED-6B9F-4E3E-96A2-F28FD2879339}"/>
              </a:ext>
            </a:extLst>
          </p:cNvPr>
          <p:cNvSpPr txBox="1">
            <a:spLocks/>
          </p:cNvSpPr>
          <p:nvPr/>
        </p:nvSpPr>
        <p:spPr>
          <a:xfrm>
            <a:off x="838200" y="1618481"/>
            <a:ext cx="10515600" cy="1500187"/>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1"/>
                </a:solidFill>
                <a:latin typeface="Avenir Next" panose="020B05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Avenir Next" panose="020B0503020202020204"/>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Avenir Next" panose="020B0503020202020204"/>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venir Next" panose="020B0503020202020204"/>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venir Next" panose="020B0503020202020204"/>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4400" b="1" dirty="0">
                <a:solidFill>
                  <a:srgbClr val="FFC000"/>
                </a:solidFill>
              </a:rPr>
              <a:t>C</a:t>
            </a:r>
            <a:r>
              <a:rPr lang="es-ES" sz="4400" b="1" dirty="0"/>
              <a:t>urso de </a:t>
            </a:r>
            <a:r>
              <a:rPr lang="es-ES" sz="4400" b="1" dirty="0">
                <a:solidFill>
                  <a:srgbClr val="FFC000"/>
                </a:solidFill>
              </a:rPr>
              <a:t>S</a:t>
            </a:r>
            <a:r>
              <a:rPr lang="es-ES" sz="4400" b="1" dirty="0"/>
              <a:t>eguridad </a:t>
            </a:r>
            <a:r>
              <a:rPr lang="es-ES" sz="4400" b="1" dirty="0" smtClean="0">
                <a:solidFill>
                  <a:srgbClr val="FFC000"/>
                </a:solidFill>
              </a:rPr>
              <a:t>C</a:t>
            </a:r>
            <a:r>
              <a:rPr lang="es-ES" sz="4400" b="1" dirty="0" smtClean="0"/>
              <a:t>reación </a:t>
            </a:r>
            <a:r>
              <a:rPr lang="es-ES" sz="4400" b="1" dirty="0" err="1" smtClean="0">
                <a:solidFill>
                  <a:srgbClr val="FFC000"/>
                </a:solidFill>
              </a:rPr>
              <a:t>E</a:t>
            </a:r>
            <a:r>
              <a:rPr lang="es-ES" sz="4400" b="1" dirty="0" err="1" smtClean="0"/>
              <a:t>xploits</a:t>
            </a:r>
            <a:endParaRPr lang="es-ES" sz="4400" b="1" dirty="0"/>
          </a:p>
          <a:p>
            <a:r>
              <a:rPr lang="es-ES" sz="2000" b="1" dirty="0"/>
              <a:t>SERGIO RODRÍGUEZ </a:t>
            </a:r>
            <a:r>
              <a:rPr lang="es-ES" sz="2000" b="1" dirty="0" smtClean="0"/>
              <a:t>GIJÓN </a:t>
            </a:r>
            <a:r>
              <a:rPr lang="es-ES" sz="2000" b="1" dirty="0"/>
              <a:t>– </a:t>
            </a:r>
            <a:r>
              <a:rPr lang="es-ES" sz="2000" b="1" dirty="0" smtClean="0"/>
              <a:t>Hacker Ético</a:t>
            </a:r>
            <a:endParaRPr lang="es-ES" sz="2000" b="1" dirty="0"/>
          </a:p>
        </p:txBody>
      </p:sp>
      <p:sp>
        <p:nvSpPr>
          <p:cNvPr id="9" name="Rectángulo redondeado 8"/>
          <p:cNvSpPr/>
          <p:nvPr/>
        </p:nvSpPr>
        <p:spPr>
          <a:xfrm>
            <a:off x="5560019" y="3411124"/>
            <a:ext cx="6437085" cy="173237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11" name="Rectángulo 10"/>
          <p:cNvSpPr/>
          <p:nvPr/>
        </p:nvSpPr>
        <p:spPr>
          <a:xfrm>
            <a:off x="5592151" y="3465303"/>
            <a:ext cx="6372820" cy="150810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3600" b="1" cap="none" spc="0" dirty="0" smtClean="0">
                <a:ln w="38100">
                  <a:solidFill>
                    <a:schemeClr val="tx1"/>
                  </a:solidFill>
                </a:ln>
                <a:solidFill>
                  <a:schemeClr val="accent1"/>
                </a:solidFill>
                <a:effectLst/>
              </a:rPr>
              <a:t>Módulo 6</a:t>
            </a:r>
          </a:p>
          <a:p>
            <a:pPr algn="ctr"/>
            <a:r>
              <a:rPr lang="nl-NL" sz="2800" b="1" dirty="0" smtClean="0">
                <a:ln w="38100">
                  <a:solidFill>
                    <a:schemeClr val="tx1"/>
                  </a:solidFill>
                </a:ln>
                <a:solidFill>
                  <a:schemeClr val="accent1"/>
                </a:solidFill>
              </a:rPr>
              <a:t>Buffer Overflow en entornos de 64 bits</a:t>
            </a:r>
            <a:endParaRPr lang="es-ES" sz="2800" b="1" cap="none" spc="0" dirty="0">
              <a:ln w="38100">
                <a:solidFill>
                  <a:schemeClr val="tx1"/>
                </a:solidFill>
              </a:ln>
              <a:solidFill>
                <a:schemeClr val="accent1"/>
              </a:solidFill>
              <a:effectLst/>
            </a:endParaRPr>
          </a:p>
        </p:txBody>
      </p:sp>
      <p:pic>
        <p:nvPicPr>
          <p:cNvPr id="1026" name="Picture 2" descr="Resultado de imagen de 64 bit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981259" y="3060026"/>
            <a:ext cx="2318657" cy="231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193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err="1" smtClean="0">
                <a:solidFill>
                  <a:schemeClr val="bg1"/>
                </a:solidFill>
                <a:latin typeface="Calibri Light" panose="020F0302020204030204" pitchFamily="34" charset="0"/>
                <a:cs typeface="Calibri Light" panose="020F0302020204030204" pitchFamily="34" charset="0"/>
              </a:rPr>
              <a:t>Flags</a:t>
            </a:r>
            <a:r>
              <a:rPr lang="es-ES" sz="2000" dirty="0" smtClean="0">
                <a:solidFill>
                  <a:schemeClr val="bg1"/>
                </a:solidFill>
                <a:latin typeface="Calibri Light" panose="020F0302020204030204" pitchFamily="34" charset="0"/>
                <a:cs typeface="Calibri Light" panose="020F0302020204030204" pitchFamily="34" charset="0"/>
              </a:rPr>
              <a:t> comunes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Registros</a:t>
            </a:r>
            <a:endParaRPr lang="es-ES" dirty="0">
              <a:ln w="12700">
                <a:solidFill>
                  <a:schemeClr val="bg1"/>
                </a:solidFill>
              </a:ln>
              <a:solidFill>
                <a:schemeClr val="bg1"/>
              </a:solidFill>
            </a:endParaRPr>
          </a:p>
        </p:txBody>
      </p:sp>
      <p:graphicFrame>
        <p:nvGraphicFramePr>
          <p:cNvPr id="3" name="Tabla 2"/>
          <p:cNvGraphicFramePr>
            <a:graphicFrameLocks noGrp="1"/>
          </p:cNvGraphicFramePr>
          <p:nvPr>
            <p:extLst>
              <p:ext uri="{D42A27DB-BD31-4B8C-83A1-F6EECF244321}">
                <p14:modId xmlns:p14="http://schemas.microsoft.com/office/powerpoint/2010/main" val="955061998"/>
              </p:ext>
            </p:extLst>
          </p:nvPr>
        </p:nvGraphicFramePr>
        <p:xfrm>
          <a:off x="1211941" y="1918245"/>
          <a:ext cx="9768117" cy="3337560"/>
        </p:xfrm>
        <a:graphic>
          <a:graphicData uri="http://schemas.openxmlformats.org/drawingml/2006/table">
            <a:tbl>
              <a:tblPr firstRow="1" bandRow="1">
                <a:tableStyleId>{5C22544A-7EE6-4342-B048-85BDC9FD1C3A}</a:tableStyleId>
              </a:tblPr>
              <a:tblGrid>
                <a:gridCol w="1325673">
                  <a:extLst>
                    <a:ext uri="{9D8B030D-6E8A-4147-A177-3AD203B41FA5}">
                      <a16:colId xmlns:a16="http://schemas.microsoft.com/office/drawing/2014/main" val="903204441"/>
                    </a:ext>
                  </a:extLst>
                </a:gridCol>
                <a:gridCol w="588703">
                  <a:extLst>
                    <a:ext uri="{9D8B030D-6E8A-4147-A177-3AD203B41FA5}">
                      <a16:colId xmlns:a16="http://schemas.microsoft.com/office/drawing/2014/main" val="2541126546"/>
                    </a:ext>
                  </a:extLst>
                </a:gridCol>
                <a:gridCol w="1779193">
                  <a:extLst>
                    <a:ext uri="{9D8B030D-6E8A-4147-A177-3AD203B41FA5}">
                      <a16:colId xmlns:a16="http://schemas.microsoft.com/office/drawing/2014/main" val="1191054407"/>
                    </a:ext>
                  </a:extLst>
                </a:gridCol>
                <a:gridCol w="6074548">
                  <a:extLst>
                    <a:ext uri="{9D8B030D-6E8A-4147-A177-3AD203B41FA5}">
                      <a16:colId xmlns:a16="http://schemas.microsoft.com/office/drawing/2014/main" val="299381198"/>
                    </a:ext>
                  </a:extLst>
                </a:gridCol>
              </a:tblGrid>
              <a:tr h="370840">
                <a:tc>
                  <a:txBody>
                    <a:bodyPr/>
                    <a:lstStyle/>
                    <a:p>
                      <a:r>
                        <a:rPr lang="es-ES" dirty="0" err="1" smtClean="0">
                          <a:solidFill>
                            <a:srgbClr val="FFFFFF"/>
                          </a:solidFill>
                        </a:rPr>
                        <a:t>Simbolo</a:t>
                      </a:r>
                      <a:endParaRPr lang="es-ES" dirty="0">
                        <a:solidFill>
                          <a:srgbClr val="FFFFFF"/>
                        </a:solidFill>
                      </a:endParaRPr>
                    </a:p>
                  </a:txBody>
                  <a:tcPr/>
                </a:tc>
                <a:tc>
                  <a:txBody>
                    <a:bodyPr/>
                    <a:lstStyle/>
                    <a:p>
                      <a:r>
                        <a:rPr lang="es-ES" dirty="0" smtClean="0">
                          <a:solidFill>
                            <a:srgbClr val="FFFFFF"/>
                          </a:solidFill>
                        </a:rPr>
                        <a:t>Bit</a:t>
                      </a:r>
                      <a:endParaRPr lang="es-ES" dirty="0">
                        <a:solidFill>
                          <a:srgbClr val="FFFFFF"/>
                        </a:solidFill>
                      </a:endParaRPr>
                    </a:p>
                  </a:txBody>
                  <a:tcPr/>
                </a:tc>
                <a:tc>
                  <a:txBody>
                    <a:bodyPr/>
                    <a:lstStyle/>
                    <a:p>
                      <a:r>
                        <a:rPr lang="es-ES" dirty="0" smtClean="0">
                          <a:solidFill>
                            <a:srgbClr val="FFFFFF"/>
                          </a:solidFill>
                        </a:rPr>
                        <a:t>Nombre</a:t>
                      </a:r>
                      <a:endParaRPr lang="es-ES" dirty="0">
                        <a:solidFill>
                          <a:srgbClr val="FFFFFF"/>
                        </a:solidFill>
                      </a:endParaRPr>
                    </a:p>
                  </a:txBody>
                  <a:tcPr/>
                </a:tc>
                <a:tc>
                  <a:txBody>
                    <a:bodyPr/>
                    <a:lstStyle/>
                    <a:p>
                      <a:r>
                        <a:rPr lang="es-ES" dirty="0" smtClean="0">
                          <a:solidFill>
                            <a:srgbClr val="FFFFFF"/>
                          </a:solidFill>
                        </a:rPr>
                        <a:t>Establecer</a:t>
                      </a:r>
                      <a:r>
                        <a:rPr lang="es-ES" baseline="0" dirty="0" smtClean="0">
                          <a:solidFill>
                            <a:srgbClr val="FFFFFF"/>
                          </a:solidFill>
                        </a:rPr>
                        <a:t> si…</a:t>
                      </a:r>
                      <a:endParaRPr lang="es-ES" dirty="0">
                        <a:solidFill>
                          <a:srgbClr val="FFFFFF"/>
                        </a:solidFill>
                      </a:endParaRPr>
                    </a:p>
                  </a:txBody>
                  <a:tcPr/>
                </a:tc>
                <a:extLst>
                  <a:ext uri="{0D108BD9-81ED-4DB2-BD59-A6C34878D82A}">
                    <a16:rowId xmlns:a16="http://schemas.microsoft.com/office/drawing/2014/main" val="2573195242"/>
                  </a:ext>
                </a:extLst>
              </a:tr>
              <a:tr h="370840">
                <a:tc>
                  <a:txBody>
                    <a:bodyPr/>
                    <a:lstStyle/>
                    <a:p>
                      <a:r>
                        <a:rPr lang="es-ES" dirty="0" smtClean="0"/>
                        <a:t>CF</a:t>
                      </a:r>
                      <a:endParaRPr lang="es-ES" dirty="0"/>
                    </a:p>
                  </a:txBody>
                  <a:tcPr/>
                </a:tc>
                <a:tc>
                  <a:txBody>
                    <a:bodyPr/>
                    <a:lstStyle/>
                    <a:p>
                      <a:r>
                        <a:rPr lang="es-ES" dirty="0" smtClean="0"/>
                        <a:t>0</a:t>
                      </a:r>
                      <a:endParaRPr lang="es-ES" dirty="0"/>
                    </a:p>
                  </a:txBody>
                  <a:tcPr/>
                </a:tc>
                <a:tc>
                  <a:txBody>
                    <a:bodyPr/>
                    <a:lstStyle/>
                    <a:p>
                      <a:r>
                        <a:rPr lang="es-ES" dirty="0" err="1" smtClean="0"/>
                        <a:t>Carry</a:t>
                      </a:r>
                      <a:endParaRPr lang="es-ES" dirty="0"/>
                    </a:p>
                  </a:txBody>
                  <a:tcPr/>
                </a:tc>
                <a:tc>
                  <a:txBody>
                    <a:bodyPr/>
                    <a:lstStyle/>
                    <a:p>
                      <a:r>
                        <a:rPr lang="es-ES" dirty="0" smtClean="0"/>
                        <a:t>La operación ha generado un préstamo</a:t>
                      </a:r>
                      <a:endParaRPr lang="es-ES" dirty="0"/>
                    </a:p>
                  </a:txBody>
                  <a:tcPr/>
                </a:tc>
                <a:extLst>
                  <a:ext uri="{0D108BD9-81ED-4DB2-BD59-A6C34878D82A}">
                    <a16:rowId xmlns:a16="http://schemas.microsoft.com/office/drawing/2014/main" val="882906240"/>
                  </a:ext>
                </a:extLst>
              </a:tr>
              <a:tr h="370840">
                <a:tc>
                  <a:txBody>
                    <a:bodyPr/>
                    <a:lstStyle/>
                    <a:p>
                      <a:r>
                        <a:rPr lang="es-ES" dirty="0" smtClean="0"/>
                        <a:t>PF</a:t>
                      </a:r>
                      <a:endParaRPr lang="es-ES" dirty="0"/>
                    </a:p>
                  </a:txBody>
                  <a:tcPr/>
                </a:tc>
                <a:tc>
                  <a:txBody>
                    <a:bodyPr/>
                    <a:lstStyle/>
                    <a:p>
                      <a:r>
                        <a:rPr lang="es-ES" dirty="0" smtClean="0"/>
                        <a:t>2</a:t>
                      </a:r>
                      <a:endParaRPr lang="es-ES" dirty="0"/>
                    </a:p>
                  </a:txBody>
                  <a:tcPr/>
                </a:tc>
                <a:tc>
                  <a:txBody>
                    <a:bodyPr/>
                    <a:lstStyle/>
                    <a:p>
                      <a:r>
                        <a:rPr lang="es-ES" dirty="0" err="1" smtClean="0"/>
                        <a:t>Parity</a:t>
                      </a:r>
                      <a:endParaRPr lang="es-ES" dirty="0"/>
                    </a:p>
                  </a:txBody>
                  <a:tcPr/>
                </a:tc>
                <a:tc>
                  <a:txBody>
                    <a:bodyPr/>
                    <a:lstStyle/>
                    <a:p>
                      <a:r>
                        <a:rPr lang="es-ES" dirty="0" smtClean="0"/>
                        <a:t>El ultimo byte lleva</a:t>
                      </a:r>
                      <a:r>
                        <a:rPr lang="es-ES" baseline="0" dirty="0" smtClean="0"/>
                        <a:t> constantes 1’s, incluso 0</a:t>
                      </a:r>
                      <a:endParaRPr lang="es-ES" dirty="0"/>
                    </a:p>
                  </a:txBody>
                  <a:tcPr/>
                </a:tc>
                <a:extLst>
                  <a:ext uri="{0D108BD9-81ED-4DB2-BD59-A6C34878D82A}">
                    <a16:rowId xmlns:a16="http://schemas.microsoft.com/office/drawing/2014/main" val="2249693988"/>
                  </a:ext>
                </a:extLst>
              </a:tr>
              <a:tr h="370840">
                <a:tc>
                  <a:txBody>
                    <a:bodyPr/>
                    <a:lstStyle/>
                    <a:p>
                      <a:r>
                        <a:rPr lang="es-ES" dirty="0" smtClean="0"/>
                        <a:t>AF</a:t>
                      </a:r>
                      <a:endParaRPr lang="es-ES" dirty="0"/>
                    </a:p>
                  </a:txBody>
                  <a:tcPr/>
                </a:tc>
                <a:tc>
                  <a:txBody>
                    <a:bodyPr/>
                    <a:lstStyle/>
                    <a:p>
                      <a:r>
                        <a:rPr lang="es-ES" dirty="0" smtClean="0"/>
                        <a:t>4</a:t>
                      </a:r>
                      <a:endParaRPr lang="es-ES" dirty="0"/>
                    </a:p>
                  </a:txBody>
                  <a:tcPr/>
                </a:tc>
                <a:tc>
                  <a:txBody>
                    <a:bodyPr/>
                    <a:lstStyle/>
                    <a:p>
                      <a:r>
                        <a:rPr lang="es-ES" dirty="0" err="1" smtClean="0"/>
                        <a:t>Adjust</a:t>
                      </a:r>
                      <a:endParaRPr lang="es-ES" dirty="0"/>
                    </a:p>
                  </a:txBody>
                  <a:tcPr/>
                </a:tc>
                <a:tc>
                  <a:txBody>
                    <a:bodyPr/>
                    <a:lstStyle/>
                    <a:p>
                      <a:r>
                        <a:rPr lang="es-ES" dirty="0" smtClean="0"/>
                        <a:t>Denota que lleva códig</a:t>
                      </a:r>
                      <a:r>
                        <a:rPr lang="es-ES" baseline="0" dirty="0" smtClean="0"/>
                        <a:t>o binario decimal en byte</a:t>
                      </a:r>
                      <a:endParaRPr lang="es-ES" dirty="0"/>
                    </a:p>
                  </a:txBody>
                  <a:tcPr/>
                </a:tc>
                <a:extLst>
                  <a:ext uri="{0D108BD9-81ED-4DB2-BD59-A6C34878D82A}">
                    <a16:rowId xmlns:a16="http://schemas.microsoft.com/office/drawing/2014/main" val="202633916"/>
                  </a:ext>
                </a:extLst>
              </a:tr>
              <a:tr h="370840">
                <a:tc>
                  <a:txBody>
                    <a:bodyPr/>
                    <a:lstStyle/>
                    <a:p>
                      <a:r>
                        <a:rPr lang="es-ES" dirty="0" smtClean="0"/>
                        <a:t>ZF</a:t>
                      </a:r>
                      <a:endParaRPr lang="es-ES" dirty="0"/>
                    </a:p>
                  </a:txBody>
                  <a:tcPr/>
                </a:tc>
                <a:tc>
                  <a:txBody>
                    <a:bodyPr/>
                    <a:lstStyle/>
                    <a:p>
                      <a:r>
                        <a:rPr lang="es-ES" dirty="0" smtClean="0"/>
                        <a:t>6</a:t>
                      </a:r>
                      <a:endParaRPr lang="es-ES" dirty="0"/>
                    </a:p>
                  </a:txBody>
                  <a:tcPr/>
                </a:tc>
                <a:tc>
                  <a:txBody>
                    <a:bodyPr/>
                    <a:lstStyle/>
                    <a:p>
                      <a:r>
                        <a:rPr lang="es-ES" dirty="0" smtClean="0"/>
                        <a:t>Zero</a:t>
                      </a:r>
                      <a:endParaRPr lang="es-ES" dirty="0"/>
                    </a:p>
                  </a:txBody>
                  <a:tcPr/>
                </a:tc>
                <a:tc>
                  <a:txBody>
                    <a:bodyPr/>
                    <a:lstStyle/>
                    <a:p>
                      <a:r>
                        <a:rPr lang="es-ES" dirty="0" smtClean="0"/>
                        <a:t>El resultado</a:t>
                      </a:r>
                      <a:r>
                        <a:rPr lang="es-ES" baseline="0" dirty="0" smtClean="0"/>
                        <a:t> fue 0</a:t>
                      </a:r>
                      <a:endParaRPr lang="es-ES" dirty="0"/>
                    </a:p>
                  </a:txBody>
                  <a:tcPr/>
                </a:tc>
                <a:extLst>
                  <a:ext uri="{0D108BD9-81ED-4DB2-BD59-A6C34878D82A}">
                    <a16:rowId xmlns:a16="http://schemas.microsoft.com/office/drawing/2014/main" val="1122881359"/>
                  </a:ext>
                </a:extLst>
              </a:tr>
              <a:tr h="370840">
                <a:tc>
                  <a:txBody>
                    <a:bodyPr/>
                    <a:lstStyle/>
                    <a:p>
                      <a:r>
                        <a:rPr lang="es-ES" dirty="0" smtClean="0"/>
                        <a:t>SF</a:t>
                      </a:r>
                      <a:endParaRPr lang="es-ES" dirty="0"/>
                    </a:p>
                  </a:txBody>
                  <a:tcPr/>
                </a:tc>
                <a:tc>
                  <a:txBody>
                    <a:bodyPr/>
                    <a:lstStyle/>
                    <a:p>
                      <a:r>
                        <a:rPr lang="es-ES" dirty="0" smtClean="0"/>
                        <a:t>7</a:t>
                      </a:r>
                      <a:endParaRPr lang="es-ES" dirty="0"/>
                    </a:p>
                  </a:txBody>
                  <a:tcPr/>
                </a:tc>
                <a:tc>
                  <a:txBody>
                    <a:bodyPr/>
                    <a:lstStyle/>
                    <a:p>
                      <a:r>
                        <a:rPr lang="es-ES" dirty="0" err="1" smtClean="0"/>
                        <a:t>Sign</a:t>
                      </a:r>
                      <a:endParaRPr lang="es-ES" dirty="0"/>
                    </a:p>
                  </a:txBody>
                  <a:tcPr/>
                </a:tc>
                <a:tc>
                  <a:txBody>
                    <a:bodyPr/>
                    <a:lstStyle/>
                    <a:p>
                      <a:r>
                        <a:rPr lang="es-ES" dirty="0" smtClean="0"/>
                        <a:t>El bit más significativo de resultado es 1</a:t>
                      </a:r>
                      <a:endParaRPr lang="es-ES" dirty="0"/>
                    </a:p>
                  </a:txBody>
                  <a:tcPr/>
                </a:tc>
                <a:extLst>
                  <a:ext uri="{0D108BD9-81ED-4DB2-BD59-A6C34878D82A}">
                    <a16:rowId xmlns:a16="http://schemas.microsoft.com/office/drawing/2014/main" val="2941114038"/>
                  </a:ext>
                </a:extLst>
              </a:tr>
              <a:tr h="370840">
                <a:tc>
                  <a:txBody>
                    <a:bodyPr/>
                    <a:lstStyle/>
                    <a:p>
                      <a:r>
                        <a:rPr lang="es-ES" dirty="0" smtClean="0"/>
                        <a:t>OF</a:t>
                      </a:r>
                      <a:endParaRPr lang="es-ES" dirty="0"/>
                    </a:p>
                  </a:txBody>
                  <a:tcPr/>
                </a:tc>
                <a:tc>
                  <a:txBody>
                    <a:bodyPr/>
                    <a:lstStyle/>
                    <a:p>
                      <a:r>
                        <a:rPr lang="es-ES" dirty="0" smtClean="0"/>
                        <a:t>11</a:t>
                      </a:r>
                      <a:endParaRPr lang="es-ES" dirty="0"/>
                    </a:p>
                  </a:txBody>
                  <a:tcPr/>
                </a:tc>
                <a:tc>
                  <a:txBody>
                    <a:bodyPr/>
                    <a:lstStyle/>
                    <a:p>
                      <a:r>
                        <a:rPr lang="es-ES" dirty="0" err="1" smtClean="0"/>
                        <a:t>Overflow</a:t>
                      </a:r>
                      <a:endParaRPr lang="es-ES" dirty="0"/>
                    </a:p>
                  </a:txBody>
                  <a:tcPr/>
                </a:tc>
                <a:tc>
                  <a:txBody>
                    <a:bodyPr/>
                    <a:lstStyle/>
                    <a:p>
                      <a:r>
                        <a:rPr lang="es-ES" dirty="0" err="1" smtClean="0"/>
                        <a:t>Overflow</a:t>
                      </a:r>
                      <a:r>
                        <a:rPr lang="es-ES" dirty="0" smtClean="0"/>
                        <a:t> en operación firmada</a:t>
                      </a:r>
                      <a:endParaRPr lang="es-ES" dirty="0"/>
                    </a:p>
                  </a:txBody>
                  <a:tcPr/>
                </a:tc>
                <a:extLst>
                  <a:ext uri="{0D108BD9-81ED-4DB2-BD59-A6C34878D82A}">
                    <a16:rowId xmlns:a16="http://schemas.microsoft.com/office/drawing/2014/main" val="3019704203"/>
                  </a:ext>
                </a:extLst>
              </a:tr>
              <a:tr h="370840">
                <a:tc>
                  <a:txBody>
                    <a:bodyPr/>
                    <a:lstStyle/>
                    <a:p>
                      <a:r>
                        <a:rPr lang="es-ES" dirty="0" smtClean="0"/>
                        <a:t>DF</a:t>
                      </a:r>
                      <a:endParaRPr lang="es-ES" dirty="0"/>
                    </a:p>
                  </a:txBody>
                  <a:tcPr/>
                </a:tc>
                <a:tc>
                  <a:txBody>
                    <a:bodyPr/>
                    <a:lstStyle/>
                    <a:p>
                      <a:r>
                        <a:rPr lang="es-ES" dirty="0" smtClean="0"/>
                        <a:t>10</a:t>
                      </a:r>
                      <a:endParaRPr lang="es-ES" dirty="0"/>
                    </a:p>
                  </a:txBody>
                  <a:tcPr/>
                </a:tc>
                <a:tc>
                  <a:txBody>
                    <a:bodyPr/>
                    <a:lstStyle/>
                    <a:p>
                      <a:r>
                        <a:rPr lang="es-ES" dirty="0" err="1" smtClean="0"/>
                        <a:t>Direction</a:t>
                      </a:r>
                      <a:endParaRPr lang="es-ES" dirty="0"/>
                    </a:p>
                  </a:txBody>
                  <a:tcPr/>
                </a:tc>
                <a:tc>
                  <a:txBody>
                    <a:bodyPr/>
                    <a:lstStyle/>
                    <a:p>
                      <a:r>
                        <a:rPr lang="es-ES" dirty="0" smtClean="0"/>
                        <a:t>Cadena</a:t>
                      </a:r>
                      <a:r>
                        <a:rPr lang="es-ES" baseline="0" dirty="0" smtClean="0"/>
                        <a:t> de dirección para la instrucción a operar</a:t>
                      </a:r>
                      <a:endParaRPr lang="es-ES" dirty="0"/>
                    </a:p>
                  </a:txBody>
                  <a:tcPr/>
                </a:tc>
                <a:extLst>
                  <a:ext uri="{0D108BD9-81ED-4DB2-BD59-A6C34878D82A}">
                    <a16:rowId xmlns:a16="http://schemas.microsoft.com/office/drawing/2014/main" val="2212679564"/>
                  </a:ext>
                </a:extLst>
              </a:tr>
              <a:tr h="370840">
                <a:tc>
                  <a:txBody>
                    <a:bodyPr/>
                    <a:lstStyle/>
                    <a:p>
                      <a:r>
                        <a:rPr lang="es-ES" dirty="0" smtClean="0"/>
                        <a:t>ID</a:t>
                      </a:r>
                      <a:endParaRPr lang="es-ES" dirty="0"/>
                    </a:p>
                  </a:txBody>
                  <a:tcPr/>
                </a:tc>
                <a:tc>
                  <a:txBody>
                    <a:bodyPr/>
                    <a:lstStyle/>
                    <a:p>
                      <a:r>
                        <a:rPr lang="es-ES" dirty="0" smtClean="0"/>
                        <a:t>21</a:t>
                      </a:r>
                      <a:endParaRPr lang="es-ES" dirty="0"/>
                    </a:p>
                  </a:txBody>
                  <a:tcPr/>
                </a:tc>
                <a:tc>
                  <a:txBody>
                    <a:bodyPr/>
                    <a:lstStyle/>
                    <a:p>
                      <a:r>
                        <a:rPr lang="es-ES" dirty="0" err="1" smtClean="0"/>
                        <a:t>Identification</a:t>
                      </a:r>
                      <a:endParaRPr lang="es-ES" dirty="0"/>
                    </a:p>
                  </a:txBody>
                  <a:tcPr/>
                </a:tc>
                <a:tc>
                  <a:txBody>
                    <a:bodyPr/>
                    <a:lstStyle/>
                    <a:p>
                      <a:r>
                        <a:rPr lang="es-ES" dirty="0" smtClean="0"/>
                        <a:t>Cambios</a:t>
                      </a:r>
                      <a:r>
                        <a:rPr lang="es-ES" baseline="0" dirty="0" smtClean="0"/>
                        <a:t> denotarían la presencia de instrucciones CPUID</a:t>
                      </a:r>
                      <a:endParaRPr lang="es-ES" dirty="0"/>
                    </a:p>
                  </a:txBody>
                  <a:tcPr/>
                </a:tc>
                <a:extLst>
                  <a:ext uri="{0D108BD9-81ED-4DB2-BD59-A6C34878D82A}">
                    <a16:rowId xmlns:a16="http://schemas.microsoft.com/office/drawing/2014/main" val="2216502118"/>
                  </a:ext>
                </a:extLst>
              </a:tr>
            </a:tbl>
          </a:graphicData>
        </a:graphic>
      </p:graphicFrame>
    </p:spTree>
    <p:extLst>
      <p:ext uri="{BB962C8B-B14F-4D97-AF65-F5344CB8AC3E}">
        <p14:creationId xmlns:p14="http://schemas.microsoft.com/office/powerpoint/2010/main" val="2402094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El uso de una llamada a una función funciona de la siguiente manera:</a:t>
            </a: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896938">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Los primeros seis argumentos son </a:t>
            </a:r>
            <a:r>
              <a:rPr lang="es-ES" sz="2000" b="1" dirty="0" smtClean="0">
                <a:solidFill>
                  <a:schemeClr val="bg1"/>
                </a:solidFill>
                <a:latin typeface="Calibri Light" panose="020F0302020204030204" pitchFamily="34" charset="0"/>
                <a:cs typeface="Calibri Light" panose="020F0302020204030204" pitchFamily="34" charset="0"/>
              </a:rPr>
              <a:t>RDI</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RSI</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RDX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RCX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R8D</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R9D</a:t>
            </a:r>
          </a:p>
          <a:p>
            <a:pPr marL="896938">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Para los </a:t>
            </a:r>
            <a:r>
              <a:rPr lang="es-ES" sz="2000" dirty="0" err="1" smtClean="0">
                <a:solidFill>
                  <a:schemeClr val="bg1"/>
                </a:solidFill>
                <a:latin typeface="Calibri Light" panose="020F0302020204030204" pitchFamily="34" charset="0"/>
                <a:cs typeface="Calibri Light" panose="020F0302020204030204" pitchFamily="34" charset="0"/>
              </a:rPr>
              <a:t>syscall’s</a:t>
            </a:r>
            <a:r>
              <a:rPr lang="es-ES" sz="2000" dirty="0" smtClean="0">
                <a:solidFill>
                  <a:schemeClr val="bg1"/>
                </a:solidFill>
                <a:latin typeface="Calibri Light" panose="020F0302020204030204" pitchFamily="34" charset="0"/>
                <a:cs typeface="Calibri Light" panose="020F0302020204030204" pitchFamily="34" charset="0"/>
              </a:rPr>
              <a:t>, el número de la </a:t>
            </a:r>
            <a:r>
              <a:rPr lang="es-ES" sz="2000" dirty="0" err="1" smtClean="0">
                <a:solidFill>
                  <a:schemeClr val="bg1"/>
                </a:solidFill>
                <a:latin typeface="Calibri Light" panose="020F0302020204030204" pitchFamily="34" charset="0"/>
                <a:cs typeface="Calibri Light" panose="020F0302020204030204" pitchFamily="34" charset="0"/>
              </a:rPr>
              <a:t>syscall</a:t>
            </a:r>
            <a:r>
              <a:rPr lang="es-ES" sz="2000" dirty="0" smtClean="0">
                <a:solidFill>
                  <a:schemeClr val="bg1"/>
                </a:solidFill>
                <a:latin typeface="Calibri Light" panose="020F0302020204030204" pitchFamily="34" charset="0"/>
                <a:cs typeface="Calibri Light" panose="020F0302020204030204" pitchFamily="34" charset="0"/>
              </a:rPr>
              <a:t> está en </a:t>
            </a:r>
            <a:r>
              <a:rPr lang="es-ES" sz="2000" b="1" dirty="0" smtClean="0">
                <a:solidFill>
                  <a:schemeClr val="bg1"/>
                </a:solidFill>
                <a:latin typeface="Calibri Light" panose="020F0302020204030204" pitchFamily="34" charset="0"/>
                <a:cs typeface="Calibri Light" panose="020F0302020204030204" pitchFamily="34" charset="0"/>
              </a:rPr>
              <a:t>RAX</a:t>
            </a:r>
          </a:p>
          <a:p>
            <a:pPr marL="896938">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El valor de retorno (</a:t>
            </a:r>
            <a:r>
              <a:rPr lang="es-ES" sz="2000" dirty="0" err="1" smtClean="0">
                <a:solidFill>
                  <a:schemeClr val="bg1"/>
                </a:solidFill>
                <a:latin typeface="Calibri Light" panose="020F0302020204030204" pitchFamily="34" charset="0"/>
                <a:cs typeface="Calibri Light" panose="020F0302020204030204" pitchFamily="34" charset="0"/>
              </a:rPr>
              <a:t>return</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value</a:t>
            </a:r>
            <a:r>
              <a:rPr lang="es-ES" sz="2000" dirty="0" smtClean="0">
                <a:solidFill>
                  <a:schemeClr val="bg1"/>
                </a:solidFill>
                <a:latin typeface="Calibri Light" panose="020F0302020204030204" pitchFamily="34" charset="0"/>
                <a:cs typeface="Calibri Light" panose="020F0302020204030204" pitchFamily="34" charset="0"/>
              </a:rPr>
              <a:t>) está en la </a:t>
            </a:r>
            <a:r>
              <a:rPr lang="es-ES" sz="2000" b="1" dirty="0" smtClean="0">
                <a:solidFill>
                  <a:schemeClr val="bg1"/>
                </a:solidFill>
                <a:latin typeface="Calibri Light" panose="020F0302020204030204" pitchFamily="34" charset="0"/>
                <a:cs typeface="Calibri Light" panose="020F0302020204030204" pitchFamily="34" charset="0"/>
              </a:rPr>
              <a:t>RAX</a:t>
            </a:r>
            <a:endParaRPr lang="es-ES" sz="2000" dirty="0" smtClean="0">
              <a:solidFill>
                <a:schemeClr val="bg1"/>
              </a:solidFill>
              <a:latin typeface="Calibri Light" panose="020F0302020204030204" pitchFamily="34" charset="0"/>
              <a:cs typeface="Calibri Light" panose="020F0302020204030204" pitchFamily="34" charset="0"/>
            </a:endParaRPr>
          </a:p>
          <a:p>
            <a:pPr marL="896938">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En teoría, la rutina que se ha llamado debe preservar </a:t>
            </a:r>
            <a:r>
              <a:rPr lang="es-ES" sz="2000" b="1" dirty="0" smtClean="0">
                <a:solidFill>
                  <a:schemeClr val="bg1"/>
                </a:solidFill>
                <a:latin typeface="Calibri Light" panose="020F0302020204030204" pitchFamily="34" charset="0"/>
                <a:cs typeface="Calibri Light" panose="020F0302020204030204" pitchFamily="34" charset="0"/>
              </a:rPr>
              <a:t>RSP</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RBP</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RBX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R12</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R13</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R14</a:t>
            </a:r>
            <a:r>
              <a:rPr lang="es-ES" sz="2000" dirty="0" smtClean="0">
                <a:solidFill>
                  <a:schemeClr val="bg1"/>
                </a:solidFill>
                <a:latin typeface="Calibri Light" panose="020F0302020204030204" pitchFamily="34" charset="0"/>
                <a:cs typeface="Calibri Light" panose="020F0302020204030204" pitchFamily="34" charset="0"/>
              </a:rPr>
              <a:t> y </a:t>
            </a:r>
            <a:r>
              <a:rPr lang="es-ES" sz="2000" b="1" dirty="0" smtClean="0">
                <a:solidFill>
                  <a:schemeClr val="bg1"/>
                </a:solidFill>
                <a:latin typeface="Calibri Light" panose="020F0302020204030204" pitchFamily="34" charset="0"/>
                <a:cs typeface="Calibri Light" panose="020F0302020204030204" pitchFamily="34" charset="0"/>
              </a:rPr>
              <a:t>R15</a:t>
            </a:r>
            <a:r>
              <a:rPr lang="es-ES" sz="2000" dirty="0" smtClean="0">
                <a:solidFill>
                  <a:schemeClr val="bg1"/>
                </a:solidFill>
                <a:latin typeface="Calibri Light" panose="020F0302020204030204" pitchFamily="34" charset="0"/>
                <a:cs typeface="Calibri Light" panose="020F0302020204030204" pitchFamily="34" charset="0"/>
              </a:rPr>
              <a:t>, pero podría sobre escribir otros registros.</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Registros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539743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Los registros de arquitecturas de 64 bits contienen nombres que comienzan por “r”, por ejemplo: La extensión de 64 bits de </a:t>
            </a:r>
            <a:r>
              <a:rPr lang="es-ES" sz="1800" b="1" dirty="0" err="1" smtClean="0">
                <a:solidFill>
                  <a:schemeClr val="bg1"/>
                </a:solidFill>
                <a:latin typeface="Calibri Light" panose="020F0302020204030204" pitchFamily="34" charset="0"/>
                <a:cs typeface="Calibri Light" panose="020F0302020204030204" pitchFamily="34" charset="0"/>
              </a:rPr>
              <a:t>eax</a:t>
            </a:r>
            <a:r>
              <a:rPr lang="es-ES" sz="1800" dirty="0" smtClean="0">
                <a:solidFill>
                  <a:schemeClr val="bg1"/>
                </a:solidFill>
                <a:latin typeface="Calibri Light" panose="020F0302020204030204" pitchFamily="34" charset="0"/>
                <a:cs typeface="Calibri Light" panose="020F0302020204030204" pitchFamily="34" charset="0"/>
              </a:rPr>
              <a:t> es llamada </a:t>
            </a:r>
            <a:r>
              <a:rPr lang="es-ES" sz="1800" b="1" dirty="0" err="1" smtClean="0">
                <a:solidFill>
                  <a:schemeClr val="bg1"/>
                </a:solidFill>
                <a:latin typeface="Calibri Light" panose="020F0302020204030204" pitchFamily="34" charset="0"/>
                <a:cs typeface="Calibri Light" panose="020F0302020204030204" pitchFamily="34" charset="0"/>
              </a:rPr>
              <a:t>rax</a:t>
            </a:r>
            <a:r>
              <a:rPr lang="es-ES" sz="1800" dirty="0" smtClean="0">
                <a:solidFill>
                  <a:schemeClr val="bg1"/>
                </a:solidFill>
                <a:latin typeface="Calibri Light" panose="020F0302020204030204" pitchFamily="34" charset="0"/>
                <a:cs typeface="Calibri Light" panose="020F0302020204030204" pitchFamily="34" charset="0"/>
              </a:rPr>
              <a:t>. Los nuevos registros son nombrados del r8 al r15.</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Registros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2168447916"/>
              </p:ext>
            </p:extLst>
          </p:nvPr>
        </p:nvGraphicFramePr>
        <p:xfrm>
          <a:off x="2147690" y="2257241"/>
          <a:ext cx="8112644" cy="3352800"/>
        </p:xfrm>
        <a:graphic>
          <a:graphicData uri="http://schemas.openxmlformats.org/drawingml/2006/table">
            <a:tbl>
              <a:tblPr firstRow="1" bandRow="1">
                <a:tableStyleId>{5C22544A-7EE6-4342-B048-85BDC9FD1C3A}</a:tableStyleId>
              </a:tblPr>
              <a:tblGrid>
                <a:gridCol w="2028161">
                  <a:extLst>
                    <a:ext uri="{9D8B030D-6E8A-4147-A177-3AD203B41FA5}">
                      <a16:colId xmlns:a16="http://schemas.microsoft.com/office/drawing/2014/main" val="1916878592"/>
                    </a:ext>
                  </a:extLst>
                </a:gridCol>
                <a:gridCol w="2028161">
                  <a:extLst>
                    <a:ext uri="{9D8B030D-6E8A-4147-A177-3AD203B41FA5}">
                      <a16:colId xmlns:a16="http://schemas.microsoft.com/office/drawing/2014/main" val="1543635516"/>
                    </a:ext>
                  </a:extLst>
                </a:gridCol>
                <a:gridCol w="2028161">
                  <a:extLst>
                    <a:ext uri="{9D8B030D-6E8A-4147-A177-3AD203B41FA5}">
                      <a16:colId xmlns:a16="http://schemas.microsoft.com/office/drawing/2014/main" val="2489439256"/>
                    </a:ext>
                  </a:extLst>
                </a:gridCol>
                <a:gridCol w="2028161">
                  <a:extLst>
                    <a:ext uri="{9D8B030D-6E8A-4147-A177-3AD203B41FA5}">
                      <a16:colId xmlns:a16="http://schemas.microsoft.com/office/drawing/2014/main" val="3863238877"/>
                    </a:ext>
                  </a:extLst>
                </a:gridCol>
              </a:tblGrid>
              <a:tr h="332888">
                <a:tc>
                  <a:txBody>
                    <a:bodyPr/>
                    <a:lstStyle/>
                    <a:p>
                      <a:pPr algn="ctr"/>
                      <a:r>
                        <a:rPr lang="es-ES" sz="1600" dirty="0" smtClean="0">
                          <a:solidFill>
                            <a:srgbClr val="FFFFFF"/>
                          </a:solidFill>
                        </a:rPr>
                        <a:t>Registro de 64 bits</a:t>
                      </a:r>
                      <a:endParaRPr lang="es-ES" sz="1600" dirty="0">
                        <a:solidFill>
                          <a:srgbClr val="FFFFFF"/>
                        </a:solidFill>
                      </a:endParaRPr>
                    </a:p>
                  </a:txBody>
                  <a:tcPr/>
                </a:tc>
                <a:tc>
                  <a:txBody>
                    <a:bodyPr/>
                    <a:lstStyle/>
                    <a:p>
                      <a:pPr algn="ctr"/>
                      <a:r>
                        <a:rPr lang="es-ES" sz="1600" dirty="0" smtClean="0">
                          <a:solidFill>
                            <a:srgbClr val="FFFFFF"/>
                          </a:solidFill>
                        </a:rPr>
                        <a:t>Bytes 0-3 (32 bits)</a:t>
                      </a:r>
                      <a:endParaRPr lang="es-ES" sz="1600" dirty="0">
                        <a:solidFill>
                          <a:srgbClr val="FFFFFF"/>
                        </a:solidFill>
                      </a:endParaRPr>
                    </a:p>
                  </a:txBody>
                  <a:tcPr/>
                </a:tc>
                <a:tc>
                  <a:txBody>
                    <a:bodyPr/>
                    <a:lstStyle/>
                    <a:p>
                      <a:pPr algn="ctr"/>
                      <a:r>
                        <a:rPr lang="es-ES" sz="1600" dirty="0" smtClean="0">
                          <a:solidFill>
                            <a:srgbClr val="FFFFFF"/>
                          </a:solidFill>
                        </a:rPr>
                        <a:t>Bytes 0-1 (16 bits)</a:t>
                      </a:r>
                      <a:endParaRPr lang="es-ES" sz="1600" dirty="0">
                        <a:solidFill>
                          <a:srgbClr val="FFFFFF"/>
                        </a:solidFill>
                      </a:endParaRPr>
                    </a:p>
                  </a:txBody>
                  <a:tcPr/>
                </a:tc>
                <a:tc>
                  <a:txBody>
                    <a:bodyPr/>
                    <a:lstStyle/>
                    <a:p>
                      <a:pPr algn="ctr"/>
                      <a:r>
                        <a:rPr lang="es-ES" sz="1600" dirty="0" smtClean="0">
                          <a:solidFill>
                            <a:srgbClr val="FFFFFF"/>
                          </a:solidFill>
                        </a:rPr>
                        <a:t>Byte 0 (8 bits)</a:t>
                      </a:r>
                      <a:endParaRPr lang="es-ES" sz="1600" dirty="0">
                        <a:solidFill>
                          <a:srgbClr val="FFFFFF"/>
                        </a:solidFill>
                      </a:endParaRPr>
                    </a:p>
                  </a:txBody>
                  <a:tcPr/>
                </a:tc>
                <a:extLst>
                  <a:ext uri="{0D108BD9-81ED-4DB2-BD59-A6C34878D82A}">
                    <a16:rowId xmlns:a16="http://schemas.microsoft.com/office/drawing/2014/main" val="687198364"/>
                  </a:ext>
                </a:extLst>
              </a:tr>
              <a:tr h="332888">
                <a:tc>
                  <a:txBody>
                    <a:bodyPr/>
                    <a:lstStyle/>
                    <a:p>
                      <a:pPr algn="ctr"/>
                      <a:r>
                        <a:rPr lang="es-ES" sz="1600" dirty="0" smtClean="0"/>
                        <a:t>RAX</a:t>
                      </a:r>
                      <a:endParaRPr lang="es-ES" sz="1600" dirty="0"/>
                    </a:p>
                  </a:txBody>
                  <a:tcPr/>
                </a:tc>
                <a:tc>
                  <a:txBody>
                    <a:bodyPr/>
                    <a:lstStyle/>
                    <a:p>
                      <a:pPr algn="ctr"/>
                      <a:r>
                        <a:rPr lang="es-ES" sz="1600" dirty="0" smtClean="0"/>
                        <a:t>EAX</a:t>
                      </a:r>
                      <a:endParaRPr lang="es-ES" sz="1600" dirty="0"/>
                    </a:p>
                  </a:txBody>
                  <a:tcPr/>
                </a:tc>
                <a:tc>
                  <a:txBody>
                    <a:bodyPr/>
                    <a:lstStyle/>
                    <a:p>
                      <a:pPr algn="ctr"/>
                      <a:r>
                        <a:rPr lang="es-ES" sz="1600" dirty="0" smtClean="0"/>
                        <a:t>AX</a:t>
                      </a:r>
                      <a:endParaRPr lang="es-ES" sz="1600" dirty="0"/>
                    </a:p>
                  </a:txBody>
                  <a:tcPr/>
                </a:tc>
                <a:tc>
                  <a:txBody>
                    <a:bodyPr/>
                    <a:lstStyle/>
                    <a:p>
                      <a:pPr algn="ctr"/>
                      <a:r>
                        <a:rPr lang="es-ES" sz="1600" dirty="0" smtClean="0"/>
                        <a:t>AL</a:t>
                      </a:r>
                      <a:endParaRPr lang="es-ES" sz="1600" dirty="0"/>
                    </a:p>
                  </a:txBody>
                  <a:tcPr/>
                </a:tc>
                <a:extLst>
                  <a:ext uri="{0D108BD9-81ED-4DB2-BD59-A6C34878D82A}">
                    <a16:rowId xmlns:a16="http://schemas.microsoft.com/office/drawing/2014/main" val="3226410421"/>
                  </a:ext>
                </a:extLst>
              </a:tr>
              <a:tr h="332888">
                <a:tc>
                  <a:txBody>
                    <a:bodyPr/>
                    <a:lstStyle/>
                    <a:p>
                      <a:pPr algn="ctr"/>
                      <a:r>
                        <a:rPr lang="es-ES" sz="1600" dirty="0" smtClean="0"/>
                        <a:t>RBX</a:t>
                      </a:r>
                      <a:endParaRPr lang="es-ES" sz="1600" dirty="0"/>
                    </a:p>
                  </a:txBody>
                  <a:tcPr/>
                </a:tc>
                <a:tc>
                  <a:txBody>
                    <a:bodyPr/>
                    <a:lstStyle/>
                    <a:p>
                      <a:pPr algn="ctr"/>
                      <a:r>
                        <a:rPr lang="es-ES" sz="1600" dirty="0" smtClean="0"/>
                        <a:t>EBX</a:t>
                      </a:r>
                      <a:endParaRPr lang="es-ES" sz="1600" dirty="0"/>
                    </a:p>
                  </a:txBody>
                  <a:tcPr/>
                </a:tc>
                <a:tc>
                  <a:txBody>
                    <a:bodyPr/>
                    <a:lstStyle/>
                    <a:p>
                      <a:pPr algn="ctr"/>
                      <a:r>
                        <a:rPr lang="es-ES" sz="1600" dirty="0" smtClean="0"/>
                        <a:t>BX</a:t>
                      </a:r>
                      <a:endParaRPr lang="es-ES" sz="1600" dirty="0"/>
                    </a:p>
                  </a:txBody>
                  <a:tcPr/>
                </a:tc>
                <a:tc>
                  <a:txBody>
                    <a:bodyPr/>
                    <a:lstStyle/>
                    <a:p>
                      <a:pPr algn="ctr"/>
                      <a:r>
                        <a:rPr lang="es-ES" sz="1600" dirty="0" smtClean="0"/>
                        <a:t>BL</a:t>
                      </a:r>
                      <a:endParaRPr lang="es-ES" sz="1600" dirty="0"/>
                    </a:p>
                  </a:txBody>
                  <a:tcPr/>
                </a:tc>
                <a:extLst>
                  <a:ext uri="{0D108BD9-81ED-4DB2-BD59-A6C34878D82A}">
                    <a16:rowId xmlns:a16="http://schemas.microsoft.com/office/drawing/2014/main" val="2129465595"/>
                  </a:ext>
                </a:extLst>
              </a:tr>
              <a:tr h="332888">
                <a:tc>
                  <a:txBody>
                    <a:bodyPr/>
                    <a:lstStyle/>
                    <a:p>
                      <a:pPr algn="ctr"/>
                      <a:r>
                        <a:rPr lang="es-ES" sz="1600" dirty="0" smtClean="0"/>
                        <a:t>RCX</a:t>
                      </a:r>
                      <a:endParaRPr lang="es-ES" sz="1600" dirty="0"/>
                    </a:p>
                  </a:txBody>
                  <a:tcPr/>
                </a:tc>
                <a:tc>
                  <a:txBody>
                    <a:bodyPr/>
                    <a:lstStyle/>
                    <a:p>
                      <a:pPr algn="ctr"/>
                      <a:r>
                        <a:rPr lang="es-ES" sz="1600" dirty="0" smtClean="0"/>
                        <a:t>ECX</a:t>
                      </a:r>
                      <a:endParaRPr lang="es-ES" sz="1600" dirty="0"/>
                    </a:p>
                  </a:txBody>
                  <a:tcPr/>
                </a:tc>
                <a:tc>
                  <a:txBody>
                    <a:bodyPr/>
                    <a:lstStyle/>
                    <a:p>
                      <a:pPr algn="ctr"/>
                      <a:r>
                        <a:rPr lang="es-ES" sz="1600" dirty="0" smtClean="0"/>
                        <a:t>CX</a:t>
                      </a:r>
                      <a:endParaRPr lang="es-ES" sz="1600" dirty="0"/>
                    </a:p>
                  </a:txBody>
                  <a:tcPr/>
                </a:tc>
                <a:tc>
                  <a:txBody>
                    <a:bodyPr/>
                    <a:lstStyle/>
                    <a:p>
                      <a:pPr algn="ctr"/>
                      <a:r>
                        <a:rPr lang="es-ES" sz="1600" dirty="0" smtClean="0"/>
                        <a:t>CL</a:t>
                      </a:r>
                      <a:endParaRPr lang="es-ES" sz="1600" dirty="0"/>
                    </a:p>
                  </a:txBody>
                  <a:tcPr/>
                </a:tc>
                <a:extLst>
                  <a:ext uri="{0D108BD9-81ED-4DB2-BD59-A6C34878D82A}">
                    <a16:rowId xmlns:a16="http://schemas.microsoft.com/office/drawing/2014/main" val="2806525822"/>
                  </a:ext>
                </a:extLst>
              </a:tr>
              <a:tr h="332888">
                <a:tc>
                  <a:txBody>
                    <a:bodyPr/>
                    <a:lstStyle/>
                    <a:p>
                      <a:pPr algn="ctr"/>
                      <a:r>
                        <a:rPr lang="es-ES" sz="1600" dirty="0" smtClean="0"/>
                        <a:t>RDX</a:t>
                      </a:r>
                      <a:endParaRPr lang="es-ES" sz="1600" dirty="0"/>
                    </a:p>
                  </a:txBody>
                  <a:tcPr/>
                </a:tc>
                <a:tc>
                  <a:txBody>
                    <a:bodyPr/>
                    <a:lstStyle/>
                    <a:p>
                      <a:pPr algn="ctr"/>
                      <a:r>
                        <a:rPr lang="es-ES" sz="1600" dirty="0" smtClean="0"/>
                        <a:t>EDX</a:t>
                      </a:r>
                      <a:endParaRPr lang="es-ES" sz="1600" dirty="0"/>
                    </a:p>
                  </a:txBody>
                  <a:tcPr/>
                </a:tc>
                <a:tc>
                  <a:txBody>
                    <a:bodyPr/>
                    <a:lstStyle/>
                    <a:p>
                      <a:pPr algn="ctr"/>
                      <a:r>
                        <a:rPr lang="es-ES" sz="1600" dirty="0" smtClean="0"/>
                        <a:t>DX</a:t>
                      </a:r>
                      <a:endParaRPr lang="es-ES" sz="1600" dirty="0"/>
                    </a:p>
                  </a:txBody>
                  <a:tcPr/>
                </a:tc>
                <a:tc>
                  <a:txBody>
                    <a:bodyPr/>
                    <a:lstStyle/>
                    <a:p>
                      <a:pPr algn="ctr"/>
                      <a:r>
                        <a:rPr lang="es-ES" sz="1600" dirty="0" smtClean="0"/>
                        <a:t>DL</a:t>
                      </a:r>
                      <a:endParaRPr lang="es-ES" sz="1600" dirty="0"/>
                    </a:p>
                  </a:txBody>
                  <a:tcPr/>
                </a:tc>
                <a:extLst>
                  <a:ext uri="{0D108BD9-81ED-4DB2-BD59-A6C34878D82A}">
                    <a16:rowId xmlns:a16="http://schemas.microsoft.com/office/drawing/2014/main" val="2616789260"/>
                  </a:ext>
                </a:extLst>
              </a:tr>
              <a:tr h="332888">
                <a:tc>
                  <a:txBody>
                    <a:bodyPr/>
                    <a:lstStyle/>
                    <a:p>
                      <a:pPr algn="ctr"/>
                      <a:r>
                        <a:rPr lang="es-ES" sz="1600" dirty="0" smtClean="0"/>
                        <a:t>RSI</a:t>
                      </a:r>
                      <a:endParaRPr lang="es-ES" sz="1600" dirty="0"/>
                    </a:p>
                  </a:txBody>
                  <a:tcPr/>
                </a:tc>
                <a:tc>
                  <a:txBody>
                    <a:bodyPr/>
                    <a:lstStyle/>
                    <a:p>
                      <a:pPr algn="ctr"/>
                      <a:r>
                        <a:rPr lang="es-ES" sz="1600" dirty="0" smtClean="0"/>
                        <a:t>ESI</a:t>
                      </a:r>
                      <a:endParaRPr lang="es-ES" sz="1600" dirty="0"/>
                    </a:p>
                  </a:txBody>
                  <a:tcPr/>
                </a:tc>
                <a:tc>
                  <a:txBody>
                    <a:bodyPr/>
                    <a:lstStyle/>
                    <a:p>
                      <a:pPr algn="ctr"/>
                      <a:r>
                        <a:rPr lang="es-ES" sz="1600" dirty="0" smtClean="0"/>
                        <a:t>SI</a:t>
                      </a:r>
                      <a:endParaRPr lang="es-ES" sz="1600" dirty="0"/>
                    </a:p>
                  </a:txBody>
                  <a:tcPr/>
                </a:tc>
                <a:tc>
                  <a:txBody>
                    <a:bodyPr/>
                    <a:lstStyle/>
                    <a:p>
                      <a:pPr algn="ctr"/>
                      <a:r>
                        <a:rPr lang="es-ES" sz="1600" dirty="0" smtClean="0"/>
                        <a:t>SIL</a:t>
                      </a:r>
                      <a:endParaRPr lang="es-ES" sz="1600" dirty="0"/>
                    </a:p>
                  </a:txBody>
                  <a:tcPr/>
                </a:tc>
                <a:extLst>
                  <a:ext uri="{0D108BD9-81ED-4DB2-BD59-A6C34878D82A}">
                    <a16:rowId xmlns:a16="http://schemas.microsoft.com/office/drawing/2014/main" val="3092533825"/>
                  </a:ext>
                </a:extLst>
              </a:tr>
              <a:tr h="332888">
                <a:tc>
                  <a:txBody>
                    <a:bodyPr/>
                    <a:lstStyle/>
                    <a:p>
                      <a:pPr algn="ctr"/>
                      <a:r>
                        <a:rPr lang="es-ES" sz="1600" dirty="0" smtClean="0"/>
                        <a:t>RDI</a:t>
                      </a:r>
                      <a:endParaRPr lang="es-ES" sz="1600" dirty="0"/>
                    </a:p>
                  </a:txBody>
                  <a:tcPr/>
                </a:tc>
                <a:tc>
                  <a:txBody>
                    <a:bodyPr/>
                    <a:lstStyle/>
                    <a:p>
                      <a:pPr algn="ctr"/>
                      <a:r>
                        <a:rPr lang="es-ES" sz="1600" dirty="0" smtClean="0"/>
                        <a:t>EDI</a:t>
                      </a:r>
                      <a:endParaRPr lang="es-ES" sz="1600" dirty="0"/>
                    </a:p>
                  </a:txBody>
                  <a:tcPr/>
                </a:tc>
                <a:tc>
                  <a:txBody>
                    <a:bodyPr/>
                    <a:lstStyle/>
                    <a:p>
                      <a:pPr algn="ctr"/>
                      <a:r>
                        <a:rPr lang="es-ES" sz="1600" dirty="0" smtClean="0"/>
                        <a:t>DI</a:t>
                      </a:r>
                      <a:endParaRPr lang="es-ES" sz="1600" dirty="0"/>
                    </a:p>
                  </a:txBody>
                  <a:tcPr/>
                </a:tc>
                <a:tc>
                  <a:txBody>
                    <a:bodyPr/>
                    <a:lstStyle/>
                    <a:p>
                      <a:pPr algn="ctr"/>
                      <a:r>
                        <a:rPr lang="es-ES" sz="1600" dirty="0" smtClean="0"/>
                        <a:t>DIL</a:t>
                      </a:r>
                      <a:endParaRPr lang="es-ES" sz="1600" dirty="0"/>
                    </a:p>
                  </a:txBody>
                  <a:tcPr/>
                </a:tc>
                <a:extLst>
                  <a:ext uri="{0D108BD9-81ED-4DB2-BD59-A6C34878D82A}">
                    <a16:rowId xmlns:a16="http://schemas.microsoft.com/office/drawing/2014/main" val="974785552"/>
                  </a:ext>
                </a:extLst>
              </a:tr>
              <a:tr h="332888">
                <a:tc>
                  <a:txBody>
                    <a:bodyPr/>
                    <a:lstStyle/>
                    <a:p>
                      <a:pPr algn="ctr"/>
                      <a:r>
                        <a:rPr lang="es-ES" sz="1600" dirty="0" smtClean="0"/>
                        <a:t>RBP</a:t>
                      </a:r>
                      <a:endParaRPr lang="es-ES" sz="1600" dirty="0"/>
                    </a:p>
                  </a:txBody>
                  <a:tcPr/>
                </a:tc>
                <a:tc>
                  <a:txBody>
                    <a:bodyPr/>
                    <a:lstStyle/>
                    <a:p>
                      <a:pPr algn="ctr"/>
                      <a:r>
                        <a:rPr lang="es-ES" sz="1600" dirty="0" smtClean="0"/>
                        <a:t>EBP</a:t>
                      </a:r>
                      <a:endParaRPr lang="es-ES" sz="1600" dirty="0"/>
                    </a:p>
                  </a:txBody>
                  <a:tcPr/>
                </a:tc>
                <a:tc>
                  <a:txBody>
                    <a:bodyPr/>
                    <a:lstStyle/>
                    <a:p>
                      <a:pPr algn="ctr"/>
                      <a:r>
                        <a:rPr lang="es-ES" sz="1600" dirty="0" smtClean="0"/>
                        <a:t>BP</a:t>
                      </a:r>
                      <a:endParaRPr lang="es-ES" sz="1600" dirty="0"/>
                    </a:p>
                  </a:txBody>
                  <a:tcPr/>
                </a:tc>
                <a:tc>
                  <a:txBody>
                    <a:bodyPr/>
                    <a:lstStyle/>
                    <a:p>
                      <a:pPr algn="ctr"/>
                      <a:r>
                        <a:rPr lang="es-ES" sz="1600" dirty="0" smtClean="0"/>
                        <a:t>BPL</a:t>
                      </a:r>
                      <a:endParaRPr lang="es-ES" sz="1600" dirty="0"/>
                    </a:p>
                  </a:txBody>
                  <a:tcPr/>
                </a:tc>
                <a:extLst>
                  <a:ext uri="{0D108BD9-81ED-4DB2-BD59-A6C34878D82A}">
                    <a16:rowId xmlns:a16="http://schemas.microsoft.com/office/drawing/2014/main" val="2786961550"/>
                  </a:ext>
                </a:extLst>
              </a:tr>
              <a:tr h="332888">
                <a:tc>
                  <a:txBody>
                    <a:bodyPr/>
                    <a:lstStyle/>
                    <a:p>
                      <a:pPr algn="ctr"/>
                      <a:r>
                        <a:rPr lang="es-ES" sz="1600" dirty="0" smtClean="0"/>
                        <a:t>RSP</a:t>
                      </a:r>
                      <a:endParaRPr lang="es-ES" sz="1600" dirty="0"/>
                    </a:p>
                  </a:txBody>
                  <a:tcPr/>
                </a:tc>
                <a:tc>
                  <a:txBody>
                    <a:bodyPr/>
                    <a:lstStyle/>
                    <a:p>
                      <a:pPr algn="ctr"/>
                      <a:r>
                        <a:rPr lang="es-ES" sz="1600" dirty="0" smtClean="0"/>
                        <a:t>ESP</a:t>
                      </a:r>
                      <a:endParaRPr lang="es-ES" sz="1600" dirty="0"/>
                    </a:p>
                  </a:txBody>
                  <a:tcPr/>
                </a:tc>
                <a:tc>
                  <a:txBody>
                    <a:bodyPr/>
                    <a:lstStyle/>
                    <a:p>
                      <a:pPr algn="ctr"/>
                      <a:r>
                        <a:rPr lang="es-ES" sz="1600" dirty="0" smtClean="0"/>
                        <a:t>SP</a:t>
                      </a:r>
                      <a:endParaRPr lang="es-ES" sz="1600" dirty="0"/>
                    </a:p>
                  </a:txBody>
                  <a:tcPr/>
                </a:tc>
                <a:tc>
                  <a:txBody>
                    <a:bodyPr/>
                    <a:lstStyle/>
                    <a:p>
                      <a:pPr algn="ctr"/>
                      <a:r>
                        <a:rPr lang="es-ES" sz="1600" dirty="0" smtClean="0"/>
                        <a:t>SPL</a:t>
                      </a:r>
                      <a:endParaRPr lang="es-ES" sz="1600" dirty="0"/>
                    </a:p>
                  </a:txBody>
                  <a:tcPr/>
                </a:tc>
                <a:extLst>
                  <a:ext uri="{0D108BD9-81ED-4DB2-BD59-A6C34878D82A}">
                    <a16:rowId xmlns:a16="http://schemas.microsoft.com/office/drawing/2014/main" val="3250170301"/>
                  </a:ext>
                </a:extLst>
              </a:tr>
              <a:tr h="332888">
                <a:tc>
                  <a:txBody>
                    <a:bodyPr/>
                    <a:lstStyle/>
                    <a:p>
                      <a:pPr algn="ctr"/>
                      <a:r>
                        <a:rPr lang="es-ES" sz="1600" dirty="0" smtClean="0"/>
                        <a:t>R8</a:t>
                      </a:r>
                      <a:endParaRPr lang="es-ES" sz="1600" dirty="0"/>
                    </a:p>
                  </a:txBody>
                  <a:tcPr/>
                </a:tc>
                <a:tc>
                  <a:txBody>
                    <a:bodyPr/>
                    <a:lstStyle/>
                    <a:p>
                      <a:pPr algn="ctr"/>
                      <a:r>
                        <a:rPr lang="es-ES" sz="1600" dirty="0" smtClean="0"/>
                        <a:t>R8D</a:t>
                      </a:r>
                      <a:endParaRPr lang="es-ES" sz="1600" dirty="0"/>
                    </a:p>
                  </a:txBody>
                  <a:tcPr/>
                </a:tc>
                <a:tc>
                  <a:txBody>
                    <a:bodyPr/>
                    <a:lstStyle/>
                    <a:p>
                      <a:pPr algn="ctr"/>
                      <a:r>
                        <a:rPr lang="es-ES" sz="1600" dirty="0" smtClean="0"/>
                        <a:t>R8W</a:t>
                      </a:r>
                      <a:endParaRPr lang="es-ES" sz="1600" dirty="0"/>
                    </a:p>
                  </a:txBody>
                  <a:tcPr/>
                </a:tc>
                <a:tc>
                  <a:txBody>
                    <a:bodyPr/>
                    <a:lstStyle/>
                    <a:p>
                      <a:pPr algn="ctr"/>
                      <a:r>
                        <a:rPr lang="es-ES" sz="1600" dirty="0" smtClean="0"/>
                        <a:t>R8B</a:t>
                      </a:r>
                      <a:endParaRPr lang="es-ES" sz="1600" dirty="0"/>
                    </a:p>
                  </a:txBody>
                  <a:tcPr/>
                </a:tc>
                <a:extLst>
                  <a:ext uri="{0D108BD9-81ED-4DB2-BD59-A6C34878D82A}">
                    <a16:rowId xmlns:a16="http://schemas.microsoft.com/office/drawing/2014/main" val="329611785"/>
                  </a:ext>
                </a:extLst>
              </a:tr>
            </a:tbl>
          </a:graphicData>
        </a:graphic>
      </p:graphicFrame>
    </p:spTree>
    <p:extLst>
      <p:ext uri="{BB962C8B-B14F-4D97-AF65-F5344CB8AC3E}">
        <p14:creationId xmlns:p14="http://schemas.microsoft.com/office/powerpoint/2010/main" val="3873583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Los diferentes tipos básicos de operadores específicos se muestran a continuación.</a:t>
                </a: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i="1" dirty="0" err="1" smtClean="0">
                    <a:solidFill>
                      <a:schemeClr val="bg1"/>
                    </a:solidFill>
                    <a:latin typeface="Calibri Light" panose="020F0302020204030204" pitchFamily="34" charset="0"/>
                    <a:cs typeface="Calibri Light" panose="020F0302020204030204" pitchFamily="34" charset="0"/>
                  </a:rPr>
                  <a:t>lmm</a:t>
                </a:r>
                <a:r>
                  <a:rPr lang="es-ES" sz="2000" i="1" dirty="0" smtClean="0">
                    <a:solidFill>
                      <a:schemeClr val="bg1"/>
                    </a:solidFill>
                    <a:latin typeface="Calibri Light" panose="020F0302020204030204" pitchFamily="34" charset="0"/>
                    <a:cs typeface="Calibri Light" panose="020F0302020204030204" pitchFamily="34" charset="0"/>
                  </a:rPr>
                  <a:t> </a:t>
                </a:r>
                <a:r>
                  <a:rPr lang="es-ES" sz="2000" dirty="0" smtClean="0">
                    <a:solidFill>
                      <a:schemeClr val="bg1"/>
                    </a:solidFill>
                    <a:latin typeface="Calibri Light" panose="020F0302020204030204" pitchFamily="34" charset="0"/>
                    <a:cs typeface="Calibri Light" panose="020F0302020204030204" pitchFamily="34" charset="0"/>
                  </a:rPr>
                  <a:t>hace referencia a un valor constante (por ejemplo </a:t>
                </a:r>
                <a:r>
                  <a:rPr lang="es-ES" sz="2000" b="1" dirty="0" smtClean="0">
                    <a:solidFill>
                      <a:schemeClr val="bg1"/>
                    </a:solidFill>
                    <a:latin typeface="Calibri Light" panose="020F0302020204030204" pitchFamily="34" charset="0"/>
                    <a:cs typeface="Calibri Light" panose="020F0302020204030204" pitchFamily="34" charset="0"/>
                  </a:rPr>
                  <a:t>0x8048d8e </a:t>
                </a:r>
                <a:r>
                  <a:rPr lang="es-ES" sz="2000" dirty="0" smtClean="0">
                    <a:solidFill>
                      <a:schemeClr val="bg1"/>
                    </a:solidFill>
                    <a:latin typeface="Calibri Light" panose="020F0302020204030204" pitchFamily="34" charset="0"/>
                    <a:cs typeface="Calibri Light" panose="020F0302020204030204" pitchFamily="34" charset="0"/>
                  </a:rPr>
                  <a:t>o </a:t>
                </a:r>
                <a:r>
                  <a:rPr lang="es-ES" sz="2000" b="1" dirty="0" smtClean="0">
                    <a:solidFill>
                      <a:schemeClr val="bg1"/>
                    </a:solidFill>
                    <a:latin typeface="Calibri Light" panose="020F0302020204030204" pitchFamily="34" charset="0"/>
                    <a:cs typeface="Calibri Light" panose="020F0302020204030204" pitchFamily="34" charset="0"/>
                  </a:rPr>
                  <a:t>48</a:t>
                </a:r>
                <a:r>
                  <a:rPr lang="es-ES" sz="2000" dirty="0" smtClean="0">
                    <a:solidFill>
                      <a:schemeClr val="bg1"/>
                    </a:solidFill>
                    <a:latin typeface="Calibri Light" panose="020F0302020204030204" pitchFamily="34" charset="0"/>
                    <a:cs typeface="Calibri Light" panose="020F0302020204030204" pitchFamily="34" charset="0"/>
                  </a:rPr>
                  <a:t>)</a:t>
                </a:r>
              </a:p>
              <a:p>
                <a:pPr marL="0" indent="0">
                  <a:buNone/>
                </a:pPr>
                <a14:m>
                  <m:oMath xmlns:m="http://schemas.openxmlformats.org/officeDocument/2006/math">
                    <m:sSub>
                      <m:sSubPr>
                        <m:ctrlPr>
                          <a:rPr lang="es-ES" sz="2000" i="1" smtClean="0">
                            <a:solidFill>
                              <a:schemeClr val="bg1"/>
                            </a:solidFill>
                            <a:latin typeface="Cambria Math" panose="02040503050406030204" pitchFamily="18" charset="0"/>
                            <a:cs typeface="Calibri Light" panose="020F0302020204030204" pitchFamily="34" charset="0"/>
                          </a:rPr>
                        </m:ctrlPr>
                      </m:sSubPr>
                      <m:e>
                        <m:r>
                          <a:rPr lang="es-ES" sz="2000" b="0" i="1" smtClean="0">
                            <a:solidFill>
                              <a:schemeClr val="bg1"/>
                            </a:solidFill>
                            <a:latin typeface="Cambria Math" panose="02040503050406030204" pitchFamily="18" charset="0"/>
                            <a:cs typeface="Calibri Light" panose="020F0302020204030204" pitchFamily="34" charset="0"/>
                          </a:rPr>
                          <m:t>𝐸</m:t>
                        </m:r>
                      </m:e>
                      <m:sub>
                        <m:r>
                          <a:rPr lang="es-ES" sz="2000" b="0" i="1" smtClean="0">
                            <a:solidFill>
                              <a:schemeClr val="bg1"/>
                            </a:solidFill>
                            <a:latin typeface="Cambria Math" panose="02040503050406030204" pitchFamily="18" charset="0"/>
                            <a:cs typeface="Calibri Light" panose="020F0302020204030204" pitchFamily="34" charset="0"/>
                          </a:rPr>
                          <m:t>𝑥</m:t>
                        </m:r>
                      </m:sub>
                    </m:sSub>
                  </m:oMath>
                </a14:m>
                <a:r>
                  <a:rPr lang="es-ES" sz="2000" i="1" dirty="0" smtClean="0">
                    <a:solidFill>
                      <a:schemeClr val="bg1"/>
                    </a:solidFill>
                    <a:latin typeface="Calibri Light" panose="020F0302020204030204" pitchFamily="34" charset="0"/>
                    <a:cs typeface="Calibri Light" panose="020F0302020204030204" pitchFamily="34" charset="0"/>
                  </a:rPr>
                  <a:t> </a:t>
                </a:r>
                <a:r>
                  <a:rPr lang="es-ES" sz="2000" dirty="0" smtClean="0">
                    <a:solidFill>
                      <a:schemeClr val="bg1"/>
                    </a:solidFill>
                    <a:latin typeface="Calibri Light" panose="020F0302020204030204" pitchFamily="34" charset="0"/>
                    <a:cs typeface="Calibri Light" panose="020F0302020204030204" pitchFamily="34" charset="0"/>
                  </a:rPr>
                  <a:t>hace referencia a un registro (por ejemplo %</a:t>
                </a:r>
                <a:r>
                  <a:rPr lang="es-ES" sz="2000" b="1" dirty="0" smtClean="0">
                    <a:solidFill>
                      <a:schemeClr val="bg1"/>
                    </a:solidFill>
                    <a:latin typeface="Calibri Light" panose="020F0302020204030204" pitchFamily="34" charset="0"/>
                    <a:cs typeface="Calibri Light" panose="020F0302020204030204" pitchFamily="34" charset="0"/>
                  </a:rPr>
                  <a:t>RAX</a:t>
                </a:r>
                <a:r>
                  <a:rPr lang="es-ES" sz="2000" dirty="0" smtClean="0">
                    <a:solidFill>
                      <a:schemeClr val="bg1"/>
                    </a:solidFill>
                    <a:latin typeface="Calibri Light" panose="020F0302020204030204" pitchFamily="34" charset="0"/>
                    <a:cs typeface="Calibri Light" panose="020F0302020204030204" pitchFamily="34" charset="0"/>
                  </a:rPr>
                  <a:t>)</a:t>
                </a:r>
              </a:p>
              <a:p>
                <a:pPr marL="0" indent="0">
                  <a:buNone/>
                </a:pPr>
                <a:r>
                  <a:rPr lang="es-ES" sz="2000" i="1" dirty="0" smtClean="0">
                    <a:solidFill>
                      <a:schemeClr val="bg1"/>
                    </a:solidFill>
                    <a:latin typeface="Calibri Light" panose="020F0302020204030204" pitchFamily="34" charset="0"/>
                    <a:cs typeface="Calibri Light" panose="020F0302020204030204" pitchFamily="34" charset="0"/>
                  </a:rPr>
                  <a:t>R[</a:t>
                </a:r>
                <a14:m>
                  <m:oMath xmlns:m="http://schemas.openxmlformats.org/officeDocument/2006/math">
                    <m:sSub>
                      <m:sSubPr>
                        <m:ctrlPr>
                          <a:rPr lang="es-ES" sz="2000" i="1">
                            <a:solidFill>
                              <a:schemeClr val="bg1"/>
                            </a:solidFill>
                            <a:latin typeface="Cambria Math" panose="02040503050406030204" pitchFamily="18" charset="0"/>
                            <a:cs typeface="Calibri Light" panose="020F0302020204030204" pitchFamily="34" charset="0"/>
                          </a:rPr>
                        </m:ctrlPr>
                      </m:sSubPr>
                      <m:e>
                        <m:r>
                          <a:rPr lang="es-ES" sz="2000" i="1">
                            <a:solidFill>
                              <a:schemeClr val="bg1"/>
                            </a:solidFill>
                            <a:latin typeface="Cambria Math" panose="02040503050406030204" pitchFamily="18" charset="0"/>
                            <a:cs typeface="Calibri Light" panose="020F0302020204030204" pitchFamily="34" charset="0"/>
                          </a:rPr>
                          <m:t>𝐸</m:t>
                        </m:r>
                      </m:e>
                      <m:sub>
                        <m:r>
                          <a:rPr lang="es-ES" sz="2000" i="1">
                            <a:solidFill>
                              <a:schemeClr val="bg1"/>
                            </a:solidFill>
                            <a:latin typeface="Cambria Math" panose="02040503050406030204" pitchFamily="18" charset="0"/>
                            <a:cs typeface="Calibri Light" panose="020F0302020204030204" pitchFamily="34" charset="0"/>
                          </a:rPr>
                          <m:t>𝑥</m:t>
                        </m:r>
                      </m:sub>
                    </m:sSub>
                  </m:oMath>
                </a14:m>
                <a:r>
                  <a:rPr lang="es-ES" sz="2000" i="1" dirty="0" smtClean="0">
                    <a:solidFill>
                      <a:schemeClr val="bg1"/>
                    </a:solidFill>
                    <a:latin typeface="Calibri Light" panose="020F0302020204030204" pitchFamily="34" charset="0"/>
                    <a:cs typeface="Calibri Light" panose="020F0302020204030204" pitchFamily="34" charset="0"/>
                  </a:rPr>
                  <a:t>]</a:t>
                </a:r>
                <a:r>
                  <a:rPr lang="es-ES" sz="2000" dirty="0" smtClean="0">
                    <a:solidFill>
                      <a:schemeClr val="bg1"/>
                    </a:solidFill>
                    <a:latin typeface="Calibri Light" panose="020F0302020204030204" pitchFamily="34" charset="0"/>
                    <a:cs typeface="Calibri Light" panose="020F0302020204030204" pitchFamily="34" charset="0"/>
                  </a:rPr>
                  <a:t> hace referencia a un valor almacenado en el registro </a:t>
                </a:r>
                <a14:m>
                  <m:oMath xmlns:m="http://schemas.openxmlformats.org/officeDocument/2006/math">
                    <m:sSub>
                      <m:sSubPr>
                        <m:ctrlPr>
                          <a:rPr lang="es-ES" sz="2000" i="1">
                            <a:solidFill>
                              <a:schemeClr val="bg1"/>
                            </a:solidFill>
                            <a:latin typeface="Cambria Math" panose="02040503050406030204" pitchFamily="18" charset="0"/>
                            <a:cs typeface="Calibri Light" panose="020F0302020204030204" pitchFamily="34" charset="0"/>
                          </a:rPr>
                        </m:ctrlPr>
                      </m:sSubPr>
                      <m:e>
                        <m:r>
                          <a:rPr lang="es-ES" sz="2000" i="1">
                            <a:solidFill>
                              <a:schemeClr val="bg1"/>
                            </a:solidFill>
                            <a:latin typeface="Cambria Math" panose="02040503050406030204" pitchFamily="18" charset="0"/>
                            <a:cs typeface="Calibri Light" panose="020F0302020204030204" pitchFamily="34" charset="0"/>
                          </a:rPr>
                          <m:t>𝐸</m:t>
                        </m:r>
                      </m:e>
                      <m:sub>
                        <m:r>
                          <a:rPr lang="es-ES" sz="2000" i="1">
                            <a:solidFill>
                              <a:schemeClr val="bg1"/>
                            </a:solidFill>
                            <a:latin typeface="Cambria Math" panose="02040503050406030204" pitchFamily="18" charset="0"/>
                            <a:cs typeface="Calibri Light" panose="020F0302020204030204" pitchFamily="34" charset="0"/>
                          </a:rPr>
                          <m:t>𝑥</m:t>
                        </m:r>
                        <m:r>
                          <a:rPr lang="es-ES" sz="2000" b="0" i="1" smtClean="0">
                            <a:solidFill>
                              <a:schemeClr val="bg1"/>
                            </a:solidFill>
                            <a:latin typeface="Cambria Math" panose="02040503050406030204" pitchFamily="18" charset="0"/>
                            <a:cs typeface="Calibri Light" panose="020F0302020204030204" pitchFamily="34" charset="0"/>
                          </a:rPr>
                          <m:t>1</m:t>
                        </m:r>
                      </m:sub>
                    </m:sSub>
                  </m:oMath>
                </a14:m>
                <a:endParaRPr lang="es-ES" sz="2000" i="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i="1" dirty="0" smtClean="0">
                    <a:solidFill>
                      <a:schemeClr val="bg1"/>
                    </a:solidFill>
                    <a:latin typeface="Calibri Light" panose="020F0302020204030204" pitchFamily="34" charset="0"/>
                    <a:cs typeface="Calibri Light" panose="020F0302020204030204" pitchFamily="34" charset="0"/>
                  </a:rPr>
                  <a:t>M[x] </a:t>
                </a:r>
                <a:r>
                  <a:rPr lang="es-ES" sz="2000" dirty="0" smtClean="0">
                    <a:solidFill>
                      <a:schemeClr val="bg1"/>
                    </a:solidFill>
                    <a:latin typeface="Calibri Light" panose="020F0302020204030204" pitchFamily="34" charset="0"/>
                    <a:cs typeface="Calibri Light" panose="020F0302020204030204" pitchFamily="34" charset="0"/>
                  </a:rPr>
                  <a:t>hace referencia a un valor almacenado en la dirección de memoria x</a:t>
                </a:r>
                <a:endParaRPr lang="es-ES" sz="2000" i="1"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p:txBody>
          </p:sp>
        </mc:Choice>
        <mc:Fallback xmlns="">
          <p:sp>
            <p:nvSpPr>
              <p:cNvPr id="5" name="Content Placeholder 4"/>
              <p:cNvSpPr>
                <a:spLocks noGrp="1" noRot="1" noChangeAspect="1" noMove="1" noResize="1" noEditPoints="1" noAdjustHandles="1" noChangeArrowheads="1" noChangeShapeType="1" noTextEdit="1"/>
              </p:cNvSpPr>
              <p:nvPr>
                <p:ph sz="half" idx="1"/>
              </p:nvPr>
            </p:nvSpPr>
            <p:spPr>
              <a:xfrm>
                <a:off x="2351584" y="1412776"/>
                <a:ext cx="7704856" cy="3712464"/>
              </a:xfrm>
              <a:blipFill>
                <a:blip r:embed="rId2"/>
                <a:stretch>
                  <a:fillRect l="-870" t="-1806"/>
                </a:stretch>
              </a:blipFill>
            </p:spPr>
            <p:txBody>
              <a:bodyPr/>
              <a:lstStyle/>
              <a:p>
                <a:r>
                  <a:rPr lang="es-ES">
                    <a:noFill/>
                  </a:rPr>
                  <a:t> </a:t>
                </a:r>
              </a:p>
            </p:txBody>
          </p:sp>
        </mc:Fallback>
      </mc:AlternateContent>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Registros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1428070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Registros</a:t>
            </a:r>
            <a:endParaRPr lang="es-ES" dirty="0">
              <a:ln w="12700">
                <a:solidFill>
                  <a:schemeClr val="bg1"/>
                </a:solidFill>
              </a:ln>
              <a:solidFill>
                <a:schemeClr val="bg1"/>
              </a:solidFill>
            </a:endParaRPr>
          </a:p>
        </p:txBody>
      </p:sp>
      <mc:AlternateContent xmlns:mc="http://schemas.openxmlformats.org/markup-compatibility/2006" xmlns:a14="http://schemas.microsoft.com/office/drawing/2010/main">
        <mc:Choice Requires="a14">
          <p:graphicFrame>
            <p:nvGraphicFramePr>
              <p:cNvPr id="2" name="Tabla 1"/>
              <p:cNvGraphicFramePr>
                <a:graphicFrameLocks noGrp="1"/>
              </p:cNvGraphicFramePr>
              <p:nvPr>
                <p:extLst>
                  <p:ext uri="{D42A27DB-BD31-4B8C-83A1-F6EECF244321}">
                    <p14:modId xmlns:p14="http://schemas.microsoft.com/office/powerpoint/2010/main" val="2399627118"/>
                  </p:ext>
                </p:extLst>
              </p:nvPr>
            </p:nvGraphicFramePr>
            <p:xfrm>
              <a:off x="2032000" y="1836602"/>
              <a:ext cx="8128000" cy="2225040"/>
            </p:xfrm>
            <a:graphic>
              <a:graphicData uri="http://schemas.openxmlformats.org/drawingml/2006/table">
                <a:tbl>
                  <a:tblPr firstRow="1" bandRow="1">
                    <a:tableStyleId>{5C22544A-7EE6-4342-B048-85BDC9FD1C3A}</a:tableStyleId>
                  </a:tblPr>
                  <a:tblGrid>
                    <a:gridCol w="1342571">
                      <a:extLst>
                        <a:ext uri="{9D8B030D-6E8A-4147-A177-3AD203B41FA5}">
                          <a16:colId xmlns:a16="http://schemas.microsoft.com/office/drawing/2014/main" val="1584854533"/>
                        </a:ext>
                      </a:extLst>
                    </a:gridCol>
                    <a:gridCol w="1600200">
                      <a:extLst>
                        <a:ext uri="{9D8B030D-6E8A-4147-A177-3AD203B41FA5}">
                          <a16:colId xmlns:a16="http://schemas.microsoft.com/office/drawing/2014/main" val="1627262322"/>
                        </a:ext>
                      </a:extLst>
                    </a:gridCol>
                    <a:gridCol w="3276600">
                      <a:extLst>
                        <a:ext uri="{9D8B030D-6E8A-4147-A177-3AD203B41FA5}">
                          <a16:colId xmlns:a16="http://schemas.microsoft.com/office/drawing/2014/main" val="3880107437"/>
                        </a:ext>
                      </a:extLst>
                    </a:gridCol>
                    <a:gridCol w="1908629">
                      <a:extLst>
                        <a:ext uri="{9D8B030D-6E8A-4147-A177-3AD203B41FA5}">
                          <a16:colId xmlns:a16="http://schemas.microsoft.com/office/drawing/2014/main" val="3543418074"/>
                        </a:ext>
                      </a:extLst>
                    </a:gridCol>
                  </a:tblGrid>
                  <a:tr h="370840">
                    <a:tc>
                      <a:txBody>
                        <a:bodyPr/>
                        <a:lstStyle/>
                        <a:p>
                          <a:pPr algn="ctr"/>
                          <a:r>
                            <a:rPr lang="es-ES" dirty="0" smtClean="0">
                              <a:solidFill>
                                <a:srgbClr val="FFFFFF"/>
                              </a:solidFill>
                            </a:rPr>
                            <a:t>Tipo</a:t>
                          </a:r>
                          <a:endParaRPr lang="es-ES" dirty="0">
                            <a:solidFill>
                              <a:srgbClr val="FFFFFF"/>
                            </a:solidFill>
                          </a:endParaRPr>
                        </a:p>
                      </a:txBody>
                      <a:tcPr/>
                    </a:tc>
                    <a:tc>
                      <a:txBody>
                        <a:bodyPr/>
                        <a:lstStyle/>
                        <a:p>
                          <a:pPr algn="ctr"/>
                          <a:r>
                            <a:rPr lang="es-ES" dirty="0" smtClean="0">
                              <a:solidFill>
                                <a:srgbClr val="FFFFFF"/>
                              </a:solidFill>
                            </a:rPr>
                            <a:t>Desde</a:t>
                          </a:r>
                          <a:endParaRPr lang="es-ES" dirty="0">
                            <a:solidFill>
                              <a:srgbClr val="FFFFFF"/>
                            </a:solidFill>
                          </a:endParaRPr>
                        </a:p>
                      </a:txBody>
                      <a:tcPr/>
                    </a:tc>
                    <a:tc>
                      <a:txBody>
                        <a:bodyPr/>
                        <a:lstStyle/>
                        <a:p>
                          <a:pPr algn="ctr"/>
                          <a:r>
                            <a:rPr lang="es-ES" dirty="0" smtClean="0">
                              <a:solidFill>
                                <a:srgbClr val="FFFFFF"/>
                              </a:solidFill>
                            </a:rPr>
                            <a:t>Valor de operación</a:t>
                          </a:r>
                          <a:endParaRPr lang="es-ES" dirty="0">
                            <a:solidFill>
                              <a:srgbClr val="FFFFFF"/>
                            </a:solidFill>
                          </a:endParaRPr>
                        </a:p>
                      </a:txBody>
                      <a:tcPr/>
                    </a:tc>
                    <a:tc>
                      <a:txBody>
                        <a:bodyPr/>
                        <a:lstStyle/>
                        <a:p>
                          <a:pPr algn="ctr"/>
                          <a:r>
                            <a:rPr lang="es-ES" dirty="0" smtClean="0">
                              <a:solidFill>
                                <a:srgbClr val="FFFFFF"/>
                              </a:solidFill>
                            </a:rPr>
                            <a:t>Nombre</a:t>
                          </a:r>
                          <a:endParaRPr lang="es-ES" dirty="0">
                            <a:solidFill>
                              <a:srgbClr val="FFFFFF"/>
                            </a:solidFill>
                          </a:endParaRPr>
                        </a:p>
                      </a:txBody>
                      <a:tcPr/>
                    </a:tc>
                    <a:extLst>
                      <a:ext uri="{0D108BD9-81ED-4DB2-BD59-A6C34878D82A}">
                        <a16:rowId xmlns:a16="http://schemas.microsoft.com/office/drawing/2014/main" val="801418436"/>
                      </a:ext>
                    </a:extLst>
                  </a:tr>
                  <a:tr h="370840">
                    <a:tc>
                      <a:txBody>
                        <a:bodyPr/>
                        <a:lstStyle/>
                        <a:p>
                          <a:r>
                            <a:rPr lang="es-ES" dirty="0" smtClean="0"/>
                            <a:t>Inmediato</a:t>
                          </a:r>
                          <a:endParaRPr lang="es-ES" dirty="0"/>
                        </a:p>
                      </a:txBody>
                      <a:tcPr/>
                    </a:tc>
                    <a:tc>
                      <a:txBody>
                        <a:bodyPr/>
                        <a:lstStyle/>
                        <a:p>
                          <a:pPr algn="ctr"/>
                          <a:r>
                            <a:rPr lang="es-ES" i="1" dirty="0" smtClean="0"/>
                            <a:t>$</a:t>
                          </a:r>
                          <a:r>
                            <a:rPr lang="es-ES" i="1" dirty="0" err="1" smtClean="0"/>
                            <a:t>lmm</a:t>
                          </a:r>
                          <a:endParaRPr lang="es-ES" i="1" dirty="0"/>
                        </a:p>
                      </a:txBody>
                      <a:tcPr/>
                    </a:tc>
                    <a:tc>
                      <a:txBody>
                        <a:bodyPr/>
                        <a:lstStyle/>
                        <a:p>
                          <a:pPr algn="ctr"/>
                          <a:r>
                            <a:rPr lang="es-ES" i="1" dirty="0" err="1" smtClean="0"/>
                            <a:t>lmm</a:t>
                          </a:r>
                          <a:endParaRPr lang="es-ES" i="1" dirty="0"/>
                        </a:p>
                      </a:txBody>
                      <a:tcPr/>
                    </a:tc>
                    <a:tc>
                      <a:txBody>
                        <a:bodyPr/>
                        <a:lstStyle/>
                        <a:p>
                          <a:r>
                            <a:rPr lang="es-ES" dirty="0" smtClean="0"/>
                            <a:t>Inmediato</a:t>
                          </a:r>
                          <a:endParaRPr lang="es-ES" dirty="0"/>
                        </a:p>
                      </a:txBody>
                      <a:tcPr/>
                    </a:tc>
                    <a:extLst>
                      <a:ext uri="{0D108BD9-81ED-4DB2-BD59-A6C34878D82A}">
                        <a16:rowId xmlns:a16="http://schemas.microsoft.com/office/drawing/2014/main" val="3207886038"/>
                      </a:ext>
                    </a:extLst>
                  </a:tr>
                  <a:tr h="370840">
                    <a:tc>
                      <a:txBody>
                        <a:bodyPr/>
                        <a:lstStyle/>
                        <a:p>
                          <a:r>
                            <a:rPr lang="es-ES" dirty="0" smtClean="0"/>
                            <a:t>Registro</a:t>
                          </a:r>
                          <a:endParaRPr lang="es-E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s-ES" sz="1800" i="1" smtClean="0">
                                        <a:solidFill>
                                          <a:schemeClr val="bg1"/>
                                        </a:solidFill>
                                        <a:latin typeface="Cambria Math" panose="02040503050406030204" pitchFamily="18" charset="0"/>
                                        <a:cs typeface="Calibri Light" panose="020F0302020204030204" pitchFamily="34" charset="0"/>
                                      </a:rPr>
                                    </m:ctrlPr>
                                  </m:sSubPr>
                                  <m:e>
                                    <m:r>
                                      <a:rPr lang="es-ES" sz="1800" b="0" i="1" smtClean="0">
                                        <a:solidFill>
                                          <a:schemeClr val="bg1"/>
                                        </a:solidFill>
                                        <a:latin typeface="Cambria Math" panose="02040503050406030204" pitchFamily="18" charset="0"/>
                                        <a:cs typeface="Calibri Light" panose="020F0302020204030204" pitchFamily="34" charset="0"/>
                                      </a:rPr>
                                      <m:t>𝐸</m:t>
                                    </m:r>
                                  </m:e>
                                  <m:sub>
                                    <m:r>
                                      <a:rPr lang="es-ES" sz="1800" b="0" i="1" smtClean="0">
                                        <a:solidFill>
                                          <a:schemeClr val="bg1"/>
                                        </a:solidFill>
                                        <a:latin typeface="Cambria Math" panose="02040503050406030204" pitchFamily="18" charset="0"/>
                                        <a:cs typeface="Calibri Light" panose="020F0302020204030204" pitchFamily="34" charset="0"/>
                                      </a:rPr>
                                      <m:t>𝑎</m:t>
                                    </m:r>
                                  </m:sub>
                                </m:sSub>
                              </m:oMath>
                            </m:oMathPara>
                          </a14:m>
                          <a:endParaRPr lang="es-ES" dirty="0"/>
                        </a:p>
                      </a:txBody>
                      <a:tcPr/>
                    </a:tc>
                    <a:tc>
                      <a:txBody>
                        <a:bodyPr/>
                        <a:lstStyle/>
                        <a:p>
                          <a:pPr algn="ctr"/>
                          <a:r>
                            <a:rPr lang="es-ES" i="1" dirty="0" smtClean="0"/>
                            <a:t>R[</a:t>
                          </a:r>
                          <a14:m>
                            <m:oMath xmlns:m="http://schemas.openxmlformats.org/officeDocument/2006/math">
                              <m:sSub>
                                <m:sSubPr>
                                  <m:ctrlPr>
                                    <a:rPr lang="es-ES" sz="1800" i="1" smtClean="0">
                                      <a:solidFill>
                                        <a:schemeClr val="bg1"/>
                                      </a:solidFill>
                                      <a:latin typeface="Cambria Math" panose="02040503050406030204" pitchFamily="18" charset="0"/>
                                      <a:cs typeface="Calibri Light" panose="020F0302020204030204" pitchFamily="34" charset="0"/>
                                    </a:rPr>
                                  </m:ctrlPr>
                                </m:sSubPr>
                                <m:e>
                                  <m:r>
                                    <a:rPr lang="es-ES" sz="1800" b="0" i="1" smtClean="0">
                                      <a:solidFill>
                                        <a:schemeClr val="bg1"/>
                                      </a:solidFill>
                                      <a:latin typeface="Cambria Math" panose="02040503050406030204" pitchFamily="18" charset="0"/>
                                      <a:cs typeface="Calibri Light" panose="020F0302020204030204" pitchFamily="34" charset="0"/>
                                    </a:rPr>
                                    <m:t>𝐸</m:t>
                                  </m:r>
                                </m:e>
                                <m:sub>
                                  <m:r>
                                    <a:rPr lang="es-ES" sz="1800" b="0" i="1" smtClean="0">
                                      <a:solidFill>
                                        <a:schemeClr val="bg1"/>
                                      </a:solidFill>
                                      <a:latin typeface="Cambria Math" panose="02040503050406030204" pitchFamily="18" charset="0"/>
                                      <a:cs typeface="Calibri Light" panose="020F0302020204030204" pitchFamily="34" charset="0"/>
                                    </a:rPr>
                                    <m:t>𝑎</m:t>
                                  </m:r>
                                </m:sub>
                              </m:sSub>
                            </m:oMath>
                          </a14:m>
                          <a:r>
                            <a:rPr lang="es-ES" i="1" dirty="0" smtClean="0"/>
                            <a:t>]</a:t>
                          </a:r>
                          <a:endParaRPr lang="es-ES" i="1" dirty="0"/>
                        </a:p>
                      </a:txBody>
                      <a:tcPr/>
                    </a:tc>
                    <a:tc>
                      <a:txBody>
                        <a:bodyPr/>
                        <a:lstStyle/>
                        <a:p>
                          <a:r>
                            <a:rPr lang="es-ES" dirty="0" smtClean="0"/>
                            <a:t>Registro</a:t>
                          </a:r>
                          <a:endParaRPr lang="es-ES" dirty="0"/>
                        </a:p>
                      </a:txBody>
                      <a:tcPr/>
                    </a:tc>
                    <a:extLst>
                      <a:ext uri="{0D108BD9-81ED-4DB2-BD59-A6C34878D82A}">
                        <a16:rowId xmlns:a16="http://schemas.microsoft.com/office/drawing/2014/main" val="3999512625"/>
                      </a:ext>
                    </a:extLst>
                  </a:tr>
                  <a:tr h="370840">
                    <a:tc>
                      <a:txBody>
                        <a:bodyPr/>
                        <a:lstStyle/>
                        <a:p>
                          <a:r>
                            <a:rPr lang="es-ES" dirty="0" smtClean="0"/>
                            <a:t>Memoria</a:t>
                          </a:r>
                          <a:endParaRPr lang="es-ES" dirty="0"/>
                        </a:p>
                      </a:txBody>
                      <a:tcPr/>
                    </a:tc>
                    <a:tc>
                      <a:txBody>
                        <a:bodyPr/>
                        <a:lstStyle/>
                        <a:p>
                          <a:pPr algn="ctr"/>
                          <a:r>
                            <a:rPr lang="es-ES" i="1" dirty="0" err="1" smtClean="0"/>
                            <a:t>lmm</a:t>
                          </a:r>
                          <a:endParaRPr lang="es-ES" i="1" dirty="0"/>
                        </a:p>
                      </a:txBody>
                      <a:tcPr/>
                    </a:tc>
                    <a:tc>
                      <a:txBody>
                        <a:bodyPr/>
                        <a:lstStyle/>
                        <a:p>
                          <a:pPr algn="ctr"/>
                          <a:r>
                            <a:rPr lang="es-ES" i="1" dirty="0" smtClean="0"/>
                            <a:t>M[</a:t>
                          </a:r>
                          <a:r>
                            <a:rPr lang="es-ES" i="1" dirty="0" err="1" smtClean="0"/>
                            <a:t>lmm</a:t>
                          </a:r>
                          <a:r>
                            <a:rPr lang="es-ES" i="1" dirty="0" smtClean="0"/>
                            <a:t>]</a:t>
                          </a:r>
                          <a:endParaRPr lang="es-ES" i="1" dirty="0"/>
                        </a:p>
                      </a:txBody>
                      <a:tcPr/>
                    </a:tc>
                    <a:tc>
                      <a:txBody>
                        <a:bodyPr/>
                        <a:lstStyle/>
                        <a:p>
                          <a:r>
                            <a:rPr lang="es-ES" dirty="0" smtClean="0"/>
                            <a:t>Absoluto</a:t>
                          </a:r>
                          <a:endParaRPr lang="es-ES" dirty="0"/>
                        </a:p>
                      </a:txBody>
                      <a:tcPr/>
                    </a:tc>
                    <a:extLst>
                      <a:ext uri="{0D108BD9-81ED-4DB2-BD59-A6C34878D82A}">
                        <a16:rowId xmlns:a16="http://schemas.microsoft.com/office/drawing/2014/main" val="3123400195"/>
                      </a:ext>
                    </a:extLst>
                  </a:tr>
                  <a:tr h="370840">
                    <a:tc>
                      <a:txBody>
                        <a:bodyPr/>
                        <a:lstStyle/>
                        <a:p>
                          <a:r>
                            <a:rPr lang="es-ES" dirty="0" smtClean="0"/>
                            <a:t>Memoria</a:t>
                          </a:r>
                          <a:endParaRPr lang="es-ES" dirty="0"/>
                        </a:p>
                      </a:txBody>
                      <a:tcPr/>
                    </a:tc>
                    <a:tc>
                      <a:txBody>
                        <a:bodyPr/>
                        <a:lstStyle/>
                        <a:p>
                          <a:pPr algn="ctr"/>
                          <a:r>
                            <a:rPr lang="es-ES" dirty="0" smtClean="0"/>
                            <a:t>(</a:t>
                          </a:r>
                          <a14:m>
                            <m:oMath xmlns:m="http://schemas.openxmlformats.org/officeDocument/2006/math">
                              <m:sSub>
                                <m:sSubPr>
                                  <m:ctrlPr>
                                    <a:rPr lang="es-ES" sz="1800" i="1" smtClean="0">
                                      <a:solidFill>
                                        <a:schemeClr val="bg1"/>
                                      </a:solidFill>
                                      <a:latin typeface="Cambria Math" panose="02040503050406030204" pitchFamily="18" charset="0"/>
                                      <a:cs typeface="Calibri Light" panose="020F0302020204030204" pitchFamily="34" charset="0"/>
                                    </a:rPr>
                                  </m:ctrlPr>
                                </m:sSubPr>
                                <m:e>
                                  <m:r>
                                    <a:rPr lang="es-ES" sz="1800" b="0" i="1" smtClean="0">
                                      <a:solidFill>
                                        <a:schemeClr val="bg1"/>
                                      </a:solidFill>
                                      <a:latin typeface="Cambria Math" panose="02040503050406030204" pitchFamily="18" charset="0"/>
                                      <a:cs typeface="Calibri Light" panose="020F0302020204030204" pitchFamily="34" charset="0"/>
                                    </a:rPr>
                                    <m:t>𝐸</m:t>
                                  </m:r>
                                </m:e>
                                <m:sub>
                                  <m:r>
                                    <a:rPr lang="es-ES" sz="1800" b="0" i="1" smtClean="0">
                                      <a:solidFill>
                                        <a:schemeClr val="bg1"/>
                                      </a:solidFill>
                                      <a:latin typeface="Cambria Math" panose="02040503050406030204" pitchFamily="18" charset="0"/>
                                      <a:cs typeface="Calibri Light" panose="020F0302020204030204" pitchFamily="34" charset="0"/>
                                    </a:rPr>
                                    <m:t>𝑎</m:t>
                                  </m:r>
                                </m:sub>
                              </m:sSub>
                              <m:r>
                                <a:rPr lang="es-ES" sz="1800" b="0" i="0" smtClean="0">
                                  <a:solidFill>
                                    <a:schemeClr val="bg1"/>
                                  </a:solidFill>
                                  <a:latin typeface="Cambria Math" panose="02040503050406030204" pitchFamily="18" charset="0"/>
                                  <a:cs typeface="Calibri Light" panose="020F0302020204030204" pitchFamily="34" charset="0"/>
                                </a:rPr>
                                <m:t>)</m:t>
                              </m:r>
                            </m:oMath>
                          </a14:m>
                          <a:endParaRPr lang="es-ES" dirty="0"/>
                        </a:p>
                      </a:txBody>
                      <a:tcPr/>
                    </a:tc>
                    <a:tc>
                      <a:txBody>
                        <a:bodyPr/>
                        <a:lstStyle/>
                        <a:p>
                          <a:pPr algn="ctr"/>
                          <a:r>
                            <a:rPr lang="es-ES" i="1" dirty="0" smtClean="0"/>
                            <a:t>M[R[</a:t>
                          </a:r>
                          <a14:m>
                            <m:oMath xmlns:m="http://schemas.openxmlformats.org/officeDocument/2006/math">
                              <m:sSub>
                                <m:sSubPr>
                                  <m:ctrlPr>
                                    <a:rPr lang="es-ES" sz="1800" i="1" smtClean="0">
                                      <a:solidFill>
                                        <a:schemeClr val="bg1"/>
                                      </a:solidFill>
                                      <a:latin typeface="Cambria Math" panose="02040503050406030204" pitchFamily="18" charset="0"/>
                                      <a:cs typeface="Calibri Light" panose="020F0302020204030204" pitchFamily="34" charset="0"/>
                                    </a:rPr>
                                  </m:ctrlPr>
                                </m:sSubPr>
                                <m:e>
                                  <m:r>
                                    <a:rPr lang="es-ES" sz="1800" b="0" i="1" smtClean="0">
                                      <a:solidFill>
                                        <a:schemeClr val="bg1"/>
                                      </a:solidFill>
                                      <a:latin typeface="Cambria Math" panose="02040503050406030204" pitchFamily="18" charset="0"/>
                                      <a:cs typeface="Calibri Light" panose="020F0302020204030204" pitchFamily="34" charset="0"/>
                                    </a:rPr>
                                    <m:t>𝐸</m:t>
                                  </m:r>
                                </m:e>
                                <m:sub>
                                  <m:r>
                                    <a:rPr lang="es-ES" sz="1800" b="0" i="1" smtClean="0">
                                      <a:solidFill>
                                        <a:schemeClr val="bg1"/>
                                      </a:solidFill>
                                      <a:latin typeface="Cambria Math" panose="02040503050406030204" pitchFamily="18" charset="0"/>
                                      <a:cs typeface="Calibri Light" panose="020F0302020204030204" pitchFamily="34" charset="0"/>
                                    </a:rPr>
                                    <m:t>𝑏</m:t>
                                  </m:r>
                                </m:sub>
                              </m:sSub>
                            </m:oMath>
                          </a14:m>
                          <a:r>
                            <a:rPr lang="es-ES" i="1" dirty="0" smtClean="0"/>
                            <a:t>]]</a:t>
                          </a:r>
                          <a:endParaRPr lang="es-ES" i="1" dirty="0"/>
                        </a:p>
                      </a:txBody>
                      <a:tcPr/>
                    </a:tc>
                    <a:tc>
                      <a:txBody>
                        <a:bodyPr/>
                        <a:lstStyle/>
                        <a:p>
                          <a:r>
                            <a:rPr lang="es-ES" dirty="0" smtClean="0"/>
                            <a:t>Absoluto</a:t>
                          </a:r>
                          <a:endParaRPr lang="es-ES" dirty="0"/>
                        </a:p>
                      </a:txBody>
                      <a:tcPr/>
                    </a:tc>
                    <a:extLst>
                      <a:ext uri="{0D108BD9-81ED-4DB2-BD59-A6C34878D82A}">
                        <a16:rowId xmlns:a16="http://schemas.microsoft.com/office/drawing/2014/main" val="3008808344"/>
                      </a:ext>
                    </a:extLst>
                  </a:tr>
                  <a:tr h="370840">
                    <a:tc>
                      <a:txBody>
                        <a:bodyPr/>
                        <a:lstStyle/>
                        <a:p>
                          <a:r>
                            <a:rPr lang="es-ES" dirty="0" smtClean="0"/>
                            <a:t>Memoria</a:t>
                          </a:r>
                          <a:endParaRPr lang="es-ES" dirty="0"/>
                        </a:p>
                      </a:txBody>
                      <a:tcPr/>
                    </a:tc>
                    <a:tc>
                      <a:txBody>
                        <a:bodyPr/>
                        <a:lstStyle/>
                        <a:p>
                          <a:pPr algn="ctr"/>
                          <a:r>
                            <a:rPr lang="es-ES" i="1" dirty="0" smtClean="0"/>
                            <a:t>lmm(</a:t>
                          </a:r>
                          <a14:m>
                            <m:oMath xmlns:m="http://schemas.openxmlformats.org/officeDocument/2006/math">
                              <m:sSub>
                                <m:sSubPr>
                                  <m:ctrlPr>
                                    <a:rPr lang="es-ES" sz="1800" i="1" smtClean="0">
                                      <a:solidFill>
                                        <a:schemeClr val="bg1"/>
                                      </a:solidFill>
                                      <a:latin typeface="Cambria Math" panose="02040503050406030204" pitchFamily="18" charset="0"/>
                                      <a:cs typeface="Calibri Light" panose="020F0302020204030204" pitchFamily="34" charset="0"/>
                                    </a:rPr>
                                  </m:ctrlPr>
                                </m:sSubPr>
                                <m:e>
                                  <m:r>
                                    <a:rPr lang="es-ES" sz="1800" b="0" i="1" smtClean="0">
                                      <a:solidFill>
                                        <a:schemeClr val="bg1"/>
                                      </a:solidFill>
                                      <a:latin typeface="Cambria Math" panose="02040503050406030204" pitchFamily="18" charset="0"/>
                                      <a:cs typeface="Calibri Light" panose="020F0302020204030204" pitchFamily="34" charset="0"/>
                                    </a:rPr>
                                    <m:t>𝐸</m:t>
                                  </m:r>
                                </m:e>
                                <m:sub>
                                  <m:r>
                                    <a:rPr lang="es-ES" sz="1800" b="0" i="1" smtClean="0">
                                      <a:solidFill>
                                        <a:schemeClr val="bg1"/>
                                      </a:solidFill>
                                      <a:latin typeface="Cambria Math" panose="02040503050406030204" pitchFamily="18" charset="0"/>
                                      <a:cs typeface="Calibri Light" panose="020F0302020204030204" pitchFamily="34" charset="0"/>
                                    </a:rPr>
                                    <m:t>𝑏</m:t>
                                  </m:r>
                                  <m:r>
                                    <a:rPr lang="es-ES" sz="1800" b="0" i="1" smtClean="0">
                                      <a:solidFill>
                                        <a:schemeClr val="bg1"/>
                                      </a:solidFill>
                                      <a:latin typeface="Cambria Math" panose="02040503050406030204" pitchFamily="18" charset="0"/>
                                      <a:cs typeface="Calibri Light" panose="020F0302020204030204" pitchFamily="34" charset="0"/>
                                    </a:rPr>
                                    <m:t>′</m:t>
                                  </m:r>
                                </m:sub>
                              </m:sSub>
                              <m:r>
                                <a:rPr lang="es-ES" sz="1800" b="0" i="1" smtClean="0">
                                  <a:solidFill>
                                    <a:schemeClr val="bg1"/>
                                  </a:solidFill>
                                  <a:latin typeface="Cambria Math" panose="02040503050406030204" pitchFamily="18" charset="0"/>
                                  <a:cs typeface="Calibri Light" panose="020F0302020204030204" pitchFamily="34" charset="0"/>
                                </a:rPr>
                                <m:t> </m:t>
                              </m:r>
                              <m:sSub>
                                <m:sSubPr>
                                  <m:ctrlPr>
                                    <a:rPr lang="es-ES" sz="1800" i="1" smtClean="0">
                                      <a:solidFill>
                                        <a:schemeClr val="bg1"/>
                                      </a:solidFill>
                                      <a:latin typeface="Cambria Math" panose="02040503050406030204" pitchFamily="18" charset="0"/>
                                      <a:cs typeface="Calibri Light" panose="020F0302020204030204" pitchFamily="34" charset="0"/>
                                    </a:rPr>
                                  </m:ctrlPr>
                                </m:sSubPr>
                                <m:e>
                                  <m:r>
                                    <a:rPr lang="es-ES" sz="1800" b="0" i="1" smtClean="0">
                                      <a:solidFill>
                                        <a:schemeClr val="bg1"/>
                                      </a:solidFill>
                                      <a:latin typeface="Cambria Math" panose="02040503050406030204" pitchFamily="18" charset="0"/>
                                      <a:cs typeface="Calibri Light" panose="020F0302020204030204" pitchFamily="34" charset="0"/>
                                    </a:rPr>
                                    <m:t>𝐸</m:t>
                                  </m:r>
                                </m:e>
                                <m:sub>
                                  <m:r>
                                    <a:rPr lang="es-ES" sz="1800" b="0" i="1" smtClean="0">
                                      <a:solidFill>
                                        <a:schemeClr val="bg1"/>
                                      </a:solidFill>
                                      <a:latin typeface="Cambria Math" panose="02040503050406030204" pitchFamily="18" charset="0"/>
                                      <a:cs typeface="Calibri Light" panose="020F0302020204030204" pitchFamily="34" charset="0"/>
                                    </a:rPr>
                                    <m:t>𝑖</m:t>
                                  </m:r>
                                </m:sub>
                              </m:sSub>
                            </m:oMath>
                          </a14:m>
                          <a:r>
                            <a:rPr lang="es-ES" i="1" dirty="0" smtClean="0"/>
                            <a:t> s)</a:t>
                          </a:r>
                          <a:endParaRPr lang="es-ES" i="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i="1" dirty="0" smtClean="0"/>
                            <a:t>M[</a:t>
                          </a:r>
                          <a:r>
                            <a:rPr lang="es-ES" i="1" dirty="0" err="1" smtClean="0"/>
                            <a:t>lmm</a:t>
                          </a:r>
                          <a:r>
                            <a:rPr lang="es-ES" i="1" baseline="0" dirty="0" smtClean="0"/>
                            <a:t> + </a:t>
                          </a:r>
                          <a:r>
                            <a:rPr lang="es-ES" i="1" dirty="0" smtClean="0"/>
                            <a:t>R[</a:t>
                          </a:r>
                          <a14:m>
                            <m:oMath xmlns:m="http://schemas.openxmlformats.org/officeDocument/2006/math">
                              <m:sSub>
                                <m:sSubPr>
                                  <m:ctrlPr>
                                    <a:rPr lang="es-ES" sz="1800" i="1" smtClean="0">
                                      <a:solidFill>
                                        <a:schemeClr val="bg1"/>
                                      </a:solidFill>
                                      <a:latin typeface="Cambria Math" panose="02040503050406030204" pitchFamily="18" charset="0"/>
                                      <a:cs typeface="Calibri Light" panose="020F0302020204030204" pitchFamily="34" charset="0"/>
                                    </a:rPr>
                                  </m:ctrlPr>
                                </m:sSubPr>
                                <m:e>
                                  <m:r>
                                    <a:rPr lang="es-ES" sz="1800" b="0" i="1" smtClean="0">
                                      <a:solidFill>
                                        <a:schemeClr val="bg1"/>
                                      </a:solidFill>
                                      <a:latin typeface="Cambria Math" panose="02040503050406030204" pitchFamily="18" charset="0"/>
                                      <a:cs typeface="Calibri Light" panose="020F0302020204030204" pitchFamily="34" charset="0"/>
                                    </a:rPr>
                                    <m:t>𝐸</m:t>
                                  </m:r>
                                </m:e>
                                <m:sub>
                                  <m:r>
                                    <a:rPr lang="es-ES" sz="1800" b="0" i="1" smtClean="0">
                                      <a:solidFill>
                                        <a:schemeClr val="bg1"/>
                                      </a:solidFill>
                                      <a:latin typeface="Cambria Math" panose="02040503050406030204" pitchFamily="18" charset="0"/>
                                      <a:cs typeface="Calibri Light" panose="020F0302020204030204" pitchFamily="34" charset="0"/>
                                    </a:rPr>
                                    <m:t>𝑏</m:t>
                                  </m:r>
                                </m:sub>
                              </m:sSub>
                            </m:oMath>
                          </a14:m>
                          <a:r>
                            <a:rPr lang="es-ES" i="1" dirty="0" smtClean="0"/>
                            <a:t>] + (R[</a:t>
                          </a:r>
                          <a14:m>
                            <m:oMath xmlns:m="http://schemas.openxmlformats.org/officeDocument/2006/math">
                              <m:sSub>
                                <m:sSubPr>
                                  <m:ctrlPr>
                                    <a:rPr lang="es-ES" sz="1800" i="1" smtClean="0">
                                      <a:solidFill>
                                        <a:schemeClr val="bg1"/>
                                      </a:solidFill>
                                      <a:latin typeface="Cambria Math" panose="02040503050406030204" pitchFamily="18" charset="0"/>
                                      <a:cs typeface="Calibri Light" panose="020F0302020204030204" pitchFamily="34" charset="0"/>
                                    </a:rPr>
                                  </m:ctrlPr>
                                </m:sSubPr>
                                <m:e>
                                  <m:r>
                                    <a:rPr lang="es-ES" sz="1800" b="0" i="1" smtClean="0">
                                      <a:solidFill>
                                        <a:schemeClr val="bg1"/>
                                      </a:solidFill>
                                      <a:latin typeface="Cambria Math" panose="02040503050406030204" pitchFamily="18" charset="0"/>
                                      <a:cs typeface="Calibri Light" panose="020F0302020204030204" pitchFamily="34" charset="0"/>
                                    </a:rPr>
                                    <m:t>𝐸</m:t>
                                  </m:r>
                                </m:e>
                                <m:sub>
                                  <m:r>
                                    <a:rPr lang="es-ES" sz="1800" b="0" i="1" smtClean="0">
                                      <a:solidFill>
                                        <a:schemeClr val="bg1"/>
                                      </a:solidFill>
                                      <a:latin typeface="Cambria Math" panose="02040503050406030204" pitchFamily="18" charset="0"/>
                                      <a:cs typeface="Calibri Light" panose="020F0302020204030204" pitchFamily="34" charset="0"/>
                                    </a:rPr>
                                    <m:t>𝑖</m:t>
                                  </m:r>
                                </m:sub>
                              </m:sSub>
                            </m:oMath>
                          </a14:m>
                          <a:r>
                            <a:rPr lang="es-ES" i="1" dirty="0" smtClean="0"/>
                            <a:t>] * s)]</a:t>
                          </a:r>
                        </a:p>
                      </a:txBody>
                      <a:tcPr/>
                    </a:tc>
                    <a:tc>
                      <a:txBody>
                        <a:bodyPr/>
                        <a:lstStyle/>
                        <a:p>
                          <a:r>
                            <a:rPr lang="es-ES" dirty="0" smtClean="0"/>
                            <a:t>Índice escalado</a:t>
                          </a:r>
                          <a:endParaRPr lang="es-ES" dirty="0"/>
                        </a:p>
                      </a:txBody>
                      <a:tcPr/>
                    </a:tc>
                    <a:extLst>
                      <a:ext uri="{0D108BD9-81ED-4DB2-BD59-A6C34878D82A}">
                        <a16:rowId xmlns:a16="http://schemas.microsoft.com/office/drawing/2014/main" val="1826987668"/>
                      </a:ext>
                    </a:extLst>
                  </a:tr>
                </a:tbl>
              </a:graphicData>
            </a:graphic>
          </p:graphicFrame>
        </mc:Choice>
        <mc:Fallback xmlns="">
          <p:graphicFrame>
            <p:nvGraphicFramePr>
              <p:cNvPr id="2" name="Tabla 1"/>
              <p:cNvGraphicFramePr>
                <a:graphicFrameLocks noGrp="1"/>
              </p:cNvGraphicFramePr>
              <p:nvPr>
                <p:extLst>
                  <p:ext uri="{D42A27DB-BD31-4B8C-83A1-F6EECF244321}">
                    <p14:modId xmlns:p14="http://schemas.microsoft.com/office/powerpoint/2010/main" val="2399627118"/>
                  </p:ext>
                </p:extLst>
              </p:nvPr>
            </p:nvGraphicFramePr>
            <p:xfrm>
              <a:off x="2032000" y="1836602"/>
              <a:ext cx="8128000" cy="2225040"/>
            </p:xfrm>
            <a:graphic>
              <a:graphicData uri="http://schemas.openxmlformats.org/drawingml/2006/table">
                <a:tbl>
                  <a:tblPr firstRow="1" bandRow="1">
                    <a:tableStyleId>{5C22544A-7EE6-4342-B048-85BDC9FD1C3A}</a:tableStyleId>
                  </a:tblPr>
                  <a:tblGrid>
                    <a:gridCol w="1342571">
                      <a:extLst>
                        <a:ext uri="{9D8B030D-6E8A-4147-A177-3AD203B41FA5}">
                          <a16:colId xmlns:a16="http://schemas.microsoft.com/office/drawing/2014/main" val="1584854533"/>
                        </a:ext>
                      </a:extLst>
                    </a:gridCol>
                    <a:gridCol w="1600200">
                      <a:extLst>
                        <a:ext uri="{9D8B030D-6E8A-4147-A177-3AD203B41FA5}">
                          <a16:colId xmlns:a16="http://schemas.microsoft.com/office/drawing/2014/main" val="1627262322"/>
                        </a:ext>
                      </a:extLst>
                    </a:gridCol>
                    <a:gridCol w="3276600">
                      <a:extLst>
                        <a:ext uri="{9D8B030D-6E8A-4147-A177-3AD203B41FA5}">
                          <a16:colId xmlns:a16="http://schemas.microsoft.com/office/drawing/2014/main" val="3880107437"/>
                        </a:ext>
                      </a:extLst>
                    </a:gridCol>
                    <a:gridCol w="1908629">
                      <a:extLst>
                        <a:ext uri="{9D8B030D-6E8A-4147-A177-3AD203B41FA5}">
                          <a16:colId xmlns:a16="http://schemas.microsoft.com/office/drawing/2014/main" val="3543418074"/>
                        </a:ext>
                      </a:extLst>
                    </a:gridCol>
                  </a:tblGrid>
                  <a:tr h="370840">
                    <a:tc>
                      <a:txBody>
                        <a:bodyPr/>
                        <a:lstStyle/>
                        <a:p>
                          <a:pPr algn="ctr"/>
                          <a:r>
                            <a:rPr lang="es-ES" dirty="0" smtClean="0">
                              <a:solidFill>
                                <a:srgbClr val="FFFFFF"/>
                              </a:solidFill>
                            </a:rPr>
                            <a:t>Tipo</a:t>
                          </a:r>
                          <a:endParaRPr lang="es-ES" dirty="0">
                            <a:solidFill>
                              <a:srgbClr val="FFFFFF"/>
                            </a:solidFill>
                          </a:endParaRPr>
                        </a:p>
                      </a:txBody>
                      <a:tcPr/>
                    </a:tc>
                    <a:tc>
                      <a:txBody>
                        <a:bodyPr/>
                        <a:lstStyle/>
                        <a:p>
                          <a:pPr algn="ctr"/>
                          <a:r>
                            <a:rPr lang="es-ES" dirty="0" smtClean="0">
                              <a:solidFill>
                                <a:srgbClr val="FFFFFF"/>
                              </a:solidFill>
                            </a:rPr>
                            <a:t>Desde</a:t>
                          </a:r>
                          <a:endParaRPr lang="es-ES" dirty="0">
                            <a:solidFill>
                              <a:srgbClr val="FFFFFF"/>
                            </a:solidFill>
                          </a:endParaRPr>
                        </a:p>
                      </a:txBody>
                      <a:tcPr/>
                    </a:tc>
                    <a:tc>
                      <a:txBody>
                        <a:bodyPr/>
                        <a:lstStyle/>
                        <a:p>
                          <a:pPr algn="ctr"/>
                          <a:r>
                            <a:rPr lang="es-ES" dirty="0" smtClean="0">
                              <a:solidFill>
                                <a:srgbClr val="FFFFFF"/>
                              </a:solidFill>
                            </a:rPr>
                            <a:t>Valor de operación</a:t>
                          </a:r>
                          <a:endParaRPr lang="es-ES" dirty="0">
                            <a:solidFill>
                              <a:srgbClr val="FFFFFF"/>
                            </a:solidFill>
                          </a:endParaRPr>
                        </a:p>
                      </a:txBody>
                      <a:tcPr/>
                    </a:tc>
                    <a:tc>
                      <a:txBody>
                        <a:bodyPr/>
                        <a:lstStyle/>
                        <a:p>
                          <a:pPr algn="ctr"/>
                          <a:r>
                            <a:rPr lang="es-ES" dirty="0" smtClean="0">
                              <a:solidFill>
                                <a:srgbClr val="FFFFFF"/>
                              </a:solidFill>
                            </a:rPr>
                            <a:t>Nombre</a:t>
                          </a:r>
                          <a:endParaRPr lang="es-ES" dirty="0">
                            <a:solidFill>
                              <a:srgbClr val="FFFFFF"/>
                            </a:solidFill>
                          </a:endParaRPr>
                        </a:p>
                      </a:txBody>
                      <a:tcPr/>
                    </a:tc>
                    <a:extLst>
                      <a:ext uri="{0D108BD9-81ED-4DB2-BD59-A6C34878D82A}">
                        <a16:rowId xmlns:a16="http://schemas.microsoft.com/office/drawing/2014/main" val="801418436"/>
                      </a:ext>
                    </a:extLst>
                  </a:tr>
                  <a:tr h="370840">
                    <a:tc>
                      <a:txBody>
                        <a:bodyPr/>
                        <a:lstStyle/>
                        <a:p>
                          <a:r>
                            <a:rPr lang="es-ES" dirty="0" smtClean="0"/>
                            <a:t>Inmediato</a:t>
                          </a:r>
                          <a:endParaRPr lang="es-ES" dirty="0"/>
                        </a:p>
                      </a:txBody>
                      <a:tcPr/>
                    </a:tc>
                    <a:tc>
                      <a:txBody>
                        <a:bodyPr/>
                        <a:lstStyle/>
                        <a:p>
                          <a:pPr algn="ctr"/>
                          <a:r>
                            <a:rPr lang="es-ES" i="1" dirty="0" smtClean="0"/>
                            <a:t>$</a:t>
                          </a:r>
                          <a:r>
                            <a:rPr lang="es-ES" i="1" dirty="0" err="1" smtClean="0"/>
                            <a:t>lmm</a:t>
                          </a:r>
                          <a:endParaRPr lang="es-ES" i="1" dirty="0"/>
                        </a:p>
                      </a:txBody>
                      <a:tcPr/>
                    </a:tc>
                    <a:tc>
                      <a:txBody>
                        <a:bodyPr/>
                        <a:lstStyle/>
                        <a:p>
                          <a:pPr algn="ctr"/>
                          <a:r>
                            <a:rPr lang="es-ES" i="1" dirty="0" err="1" smtClean="0"/>
                            <a:t>lmm</a:t>
                          </a:r>
                          <a:endParaRPr lang="es-ES" i="1" dirty="0"/>
                        </a:p>
                      </a:txBody>
                      <a:tcPr/>
                    </a:tc>
                    <a:tc>
                      <a:txBody>
                        <a:bodyPr/>
                        <a:lstStyle/>
                        <a:p>
                          <a:r>
                            <a:rPr lang="es-ES" dirty="0" smtClean="0"/>
                            <a:t>Inmediato</a:t>
                          </a:r>
                          <a:endParaRPr lang="es-ES" dirty="0"/>
                        </a:p>
                      </a:txBody>
                      <a:tcPr/>
                    </a:tc>
                    <a:extLst>
                      <a:ext uri="{0D108BD9-81ED-4DB2-BD59-A6C34878D82A}">
                        <a16:rowId xmlns:a16="http://schemas.microsoft.com/office/drawing/2014/main" val="3207886038"/>
                      </a:ext>
                    </a:extLst>
                  </a:tr>
                  <a:tr h="370840">
                    <a:tc>
                      <a:txBody>
                        <a:bodyPr/>
                        <a:lstStyle/>
                        <a:p>
                          <a:r>
                            <a:rPr lang="es-ES" dirty="0" smtClean="0"/>
                            <a:t>Registro</a:t>
                          </a:r>
                          <a:endParaRPr lang="es-ES" dirty="0"/>
                        </a:p>
                      </a:txBody>
                      <a:tcPr/>
                    </a:tc>
                    <a:tc>
                      <a:txBody>
                        <a:bodyPr/>
                        <a:lstStyle/>
                        <a:p>
                          <a:endParaRPr lang="es-ES"/>
                        </a:p>
                      </a:txBody>
                      <a:tcPr>
                        <a:blipFill>
                          <a:blip r:embed="rId2"/>
                          <a:stretch>
                            <a:fillRect l="-84030" t="-208197" r="-325095" b="-322951"/>
                          </a:stretch>
                        </a:blipFill>
                      </a:tcPr>
                    </a:tc>
                    <a:tc>
                      <a:txBody>
                        <a:bodyPr/>
                        <a:lstStyle/>
                        <a:p>
                          <a:endParaRPr lang="es-ES"/>
                        </a:p>
                      </a:txBody>
                      <a:tcPr>
                        <a:blipFill>
                          <a:blip r:embed="rId2"/>
                          <a:stretch>
                            <a:fillRect l="-89963" t="-208197" r="-58922" b="-322951"/>
                          </a:stretch>
                        </a:blipFill>
                      </a:tcPr>
                    </a:tc>
                    <a:tc>
                      <a:txBody>
                        <a:bodyPr/>
                        <a:lstStyle/>
                        <a:p>
                          <a:r>
                            <a:rPr lang="es-ES" dirty="0" smtClean="0"/>
                            <a:t>Registro</a:t>
                          </a:r>
                          <a:endParaRPr lang="es-ES" dirty="0"/>
                        </a:p>
                      </a:txBody>
                      <a:tcPr/>
                    </a:tc>
                    <a:extLst>
                      <a:ext uri="{0D108BD9-81ED-4DB2-BD59-A6C34878D82A}">
                        <a16:rowId xmlns:a16="http://schemas.microsoft.com/office/drawing/2014/main" val="3999512625"/>
                      </a:ext>
                    </a:extLst>
                  </a:tr>
                  <a:tr h="370840">
                    <a:tc>
                      <a:txBody>
                        <a:bodyPr/>
                        <a:lstStyle/>
                        <a:p>
                          <a:r>
                            <a:rPr lang="es-ES" dirty="0" smtClean="0"/>
                            <a:t>Memoria</a:t>
                          </a:r>
                          <a:endParaRPr lang="es-ES" dirty="0"/>
                        </a:p>
                      </a:txBody>
                      <a:tcPr/>
                    </a:tc>
                    <a:tc>
                      <a:txBody>
                        <a:bodyPr/>
                        <a:lstStyle/>
                        <a:p>
                          <a:pPr algn="ctr"/>
                          <a:r>
                            <a:rPr lang="es-ES" i="1" dirty="0" err="1" smtClean="0"/>
                            <a:t>lmm</a:t>
                          </a:r>
                          <a:endParaRPr lang="es-ES" i="1" dirty="0"/>
                        </a:p>
                      </a:txBody>
                      <a:tcPr/>
                    </a:tc>
                    <a:tc>
                      <a:txBody>
                        <a:bodyPr/>
                        <a:lstStyle/>
                        <a:p>
                          <a:pPr algn="ctr"/>
                          <a:r>
                            <a:rPr lang="es-ES" i="1" dirty="0" smtClean="0"/>
                            <a:t>M[</a:t>
                          </a:r>
                          <a:r>
                            <a:rPr lang="es-ES" i="1" dirty="0" err="1" smtClean="0"/>
                            <a:t>lmm</a:t>
                          </a:r>
                          <a:r>
                            <a:rPr lang="es-ES" i="1" dirty="0" smtClean="0"/>
                            <a:t>]</a:t>
                          </a:r>
                          <a:endParaRPr lang="es-ES" i="1" dirty="0"/>
                        </a:p>
                      </a:txBody>
                      <a:tcPr/>
                    </a:tc>
                    <a:tc>
                      <a:txBody>
                        <a:bodyPr/>
                        <a:lstStyle/>
                        <a:p>
                          <a:r>
                            <a:rPr lang="es-ES" dirty="0" smtClean="0"/>
                            <a:t>Absoluto</a:t>
                          </a:r>
                          <a:endParaRPr lang="es-ES" dirty="0"/>
                        </a:p>
                      </a:txBody>
                      <a:tcPr/>
                    </a:tc>
                    <a:extLst>
                      <a:ext uri="{0D108BD9-81ED-4DB2-BD59-A6C34878D82A}">
                        <a16:rowId xmlns:a16="http://schemas.microsoft.com/office/drawing/2014/main" val="3123400195"/>
                      </a:ext>
                    </a:extLst>
                  </a:tr>
                  <a:tr h="370840">
                    <a:tc>
                      <a:txBody>
                        <a:bodyPr/>
                        <a:lstStyle/>
                        <a:p>
                          <a:r>
                            <a:rPr lang="es-ES" dirty="0" smtClean="0"/>
                            <a:t>Memoria</a:t>
                          </a:r>
                          <a:endParaRPr lang="es-ES" dirty="0"/>
                        </a:p>
                      </a:txBody>
                      <a:tcPr/>
                    </a:tc>
                    <a:tc>
                      <a:txBody>
                        <a:bodyPr/>
                        <a:lstStyle/>
                        <a:p>
                          <a:endParaRPr lang="es-ES"/>
                        </a:p>
                      </a:txBody>
                      <a:tcPr>
                        <a:blipFill>
                          <a:blip r:embed="rId2"/>
                          <a:stretch>
                            <a:fillRect l="-84030" t="-408197" r="-325095" b="-122951"/>
                          </a:stretch>
                        </a:blipFill>
                      </a:tcPr>
                    </a:tc>
                    <a:tc>
                      <a:txBody>
                        <a:bodyPr/>
                        <a:lstStyle/>
                        <a:p>
                          <a:endParaRPr lang="es-ES"/>
                        </a:p>
                      </a:txBody>
                      <a:tcPr>
                        <a:blipFill>
                          <a:blip r:embed="rId2"/>
                          <a:stretch>
                            <a:fillRect l="-89963" t="-408197" r="-58922" b="-122951"/>
                          </a:stretch>
                        </a:blipFill>
                      </a:tcPr>
                    </a:tc>
                    <a:tc>
                      <a:txBody>
                        <a:bodyPr/>
                        <a:lstStyle/>
                        <a:p>
                          <a:r>
                            <a:rPr lang="es-ES" dirty="0" smtClean="0"/>
                            <a:t>Absoluto</a:t>
                          </a:r>
                          <a:endParaRPr lang="es-ES" dirty="0"/>
                        </a:p>
                      </a:txBody>
                      <a:tcPr/>
                    </a:tc>
                    <a:extLst>
                      <a:ext uri="{0D108BD9-81ED-4DB2-BD59-A6C34878D82A}">
                        <a16:rowId xmlns:a16="http://schemas.microsoft.com/office/drawing/2014/main" val="3008808344"/>
                      </a:ext>
                    </a:extLst>
                  </a:tr>
                  <a:tr h="370840">
                    <a:tc>
                      <a:txBody>
                        <a:bodyPr/>
                        <a:lstStyle/>
                        <a:p>
                          <a:r>
                            <a:rPr lang="es-ES" dirty="0" smtClean="0"/>
                            <a:t>Memoria</a:t>
                          </a:r>
                          <a:endParaRPr lang="es-ES" dirty="0"/>
                        </a:p>
                      </a:txBody>
                      <a:tcPr/>
                    </a:tc>
                    <a:tc>
                      <a:txBody>
                        <a:bodyPr/>
                        <a:lstStyle/>
                        <a:p>
                          <a:endParaRPr lang="es-ES"/>
                        </a:p>
                      </a:txBody>
                      <a:tcPr>
                        <a:blipFill>
                          <a:blip r:embed="rId2"/>
                          <a:stretch>
                            <a:fillRect l="-84030" t="-508197" r="-325095" b="-22951"/>
                          </a:stretch>
                        </a:blipFill>
                      </a:tcPr>
                    </a:tc>
                    <a:tc>
                      <a:txBody>
                        <a:bodyPr/>
                        <a:lstStyle/>
                        <a:p>
                          <a:endParaRPr lang="es-ES"/>
                        </a:p>
                      </a:txBody>
                      <a:tcPr>
                        <a:blipFill>
                          <a:blip r:embed="rId2"/>
                          <a:stretch>
                            <a:fillRect l="-89963" t="-508197" r="-58922" b="-22951"/>
                          </a:stretch>
                        </a:blipFill>
                      </a:tcPr>
                    </a:tc>
                    <a:tc>
                      <a:txBody>
                        <a:bodyPr/>
                        <a:lstStyle/>
                        <a:p>
                          <a:r>
                            <a:rPr lang="es-ES" dirty="0" smtClean="0"/>
                            <a:t>Índice escalado</a:t>
                          </a:r>
                          <a:endParaRPr lang="es-ES" dirty="0"/>
                        </a:p>
                      </a:txBody>
                      <a:tcPr/>
                    </a:tc>
                    <a:extLst>
                      <a:ext uri="{0D108BD9-81ED-4DB2-BD59-A6C34878D82A}">
                        <a16:rowId xmlns:a16="http://schemas.microsoft.com/office/drawing/2014/main" val="1826987668"/>
                      </a:ext>
                    </a:extLst>
                  </a:tr>
                </a:tbl>
              </a:graphicData>
            </a:graphic>
          </p:graphicFrame>
        </mc:Fallback>
      </mc:AlternateContent>
    </p:spTree>
    <p:extLst>
      <p:ext uri="{BB962C8B-B14F-4D97-AF65-F5344CB8AC3E}">
        <p14:creationId xmlns:p14="http://schemas.microsoft.com/office/powerpoint/2010/main" val="3652056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Para entender la próxima tabla se especifica la siguiente información:</a:t>
            </a: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446088">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a:t>
            </a:r>
            <a:r>
              <a:rPr lang="es-ES" sz="2000" i="1" dirty="0" smtClean="0">
                <a:solidFill>
                  <a:schemeClr val="bg1"/>
                </a:solidFill>
                <a:latin typeface="Calibri Light" panose="020F0302020204030204" pitchFamily="34" charset="0"/>
                <a:cs typeface="Calibri Light" panose="020F0302020204030204" pitchFamily="34" charset="0"/>
              </a:rPr>
              <a:t>byte</a:t>
            </a:r>
            <a:r>
              <a:rPr lang="es-ES" sz="2000" dirty="0" smtClean="0">
                <a:solidFill>
                  <a:schemeClr val="bg1"/>
                </a:solidFill>
                <a:latin typeface="Calibri Light" panose="020F0302020204030204" pitchFamily="34" charset="0"/>
                <a:cs typeface="Calibri Light" panose="020F0302020204030204" pitchFamily="34" charset="0"/>
              </a:rPr>
              <a:t>” hace referencia a un numero entero de 1 byte (sufijo </a:t>
            </a:r>
            <a:r>
              <a:rPr lang="es-ES" sz="2000" b="1" dirty="0" smtClean="0">
                <a:solidFill>
                  <a:schemeClr val="bg1"/>
                </a:solidFill>
                <a:latin typeface="Calibri Light" panose="020F0302020204030204" pitchFamily="34" charset="0"/>
                <a:cs typeface="Calibri Light" panose="020F0302020204030204" pitchFamily="34" charset="0"/>
              </a:rPr>
              <a:t>b</a:t>
            </a:r>
            <a:r>
              <a:rPr lang="es-ES" sz="2000" dirty="0" smtClean="0">
                <a:solidFill>
                  <a:schemeClr val="bg1"/>
                </a:solidFill>
                <a:latin typeface="Calibri Light" panose="020F0302020204030204" pitchFamily="34" charset="0"/>
                <a:cs typeface="Calibri Light" panose="020F0302020204030204" pitchFamily="34" charset="0"/>
              </a:rPr>
              <a:t>)</a:t>
            </a:r>
          </a:p>
          <a:p>
            <a:pPr marL="446088">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a:t>
            </a:r>
            <a:r>
              <a:rPr lang="es-ES" sz="2000" i="1" dirty="0" err="1" smtClean="0">
                <a:solidFill>
                  <a:schemeClr val="bg1"/>
                </a:solidFill>
                <a:latin typeface="Calibri Light" panose="020F0302020204030204" pitchFamily="34" charset="0"/>
                <a:cs typeface="Calibri Light" panose="020F0302020204030204" pitchFamily="34" charset="0"/>
              </a:rPr>
              <a:t>word</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a:solidFill>
                  <a:schemeClr val="bg1"/>
                </a:solidFill>
                <a:latin typeface="Calibri Light" panose="020F0302020204030204" pitchFamily="34" charset="0"/>
                <a:cs typeface="Calibri Light" panose="020F0302020204030204" pitchFamily="34" charset="0"/>
              </a:rPr>
              <a:t>hace referencia a un numero entero de </a:t>
            </a:r>
            <a:r>
              <a:rPr lang="es-ES" sz="2000" dirty="0" smtClean="0">
                <a:solidFill>
                  <a:schemeClr val="bg1"/>
                </a:solidFill>
                <a:latin typeface="Calibri Light" panose="020F0302020204030204" pitchFamily="34" charset="0"/>
                <a:cs typeface="Calibri Light" panose="020F0302020204030204" pitchFamily="34" charset="0"/>
              </a:rPr>
              <a:t>2 bytes (sufijo </a:t>
            </a:r>
            <a:r>
              <a:rPr lang="es-ES" sz="2000" b="1" dirty="0" smtClean="0">
                <a:solidFill>
                  <a:schemeClr val="bg1"/>
                </a:solidFill>
                <a:latin typeface="Calibri Light" panose="020F0302020204030204" pitchFamily="34" charset="0"/>
                <a:cs typeface="Calibri Light" panose="020F0302020204030204" pitchFamily="34" charset="0"/>
              </a:rPr>
              <a:t>w</a:t>
            </a:r>
            <a:r>
              <a:rPr lang="es-ES" sz="2000" dirty="0" smtClean="0">
                <a:solidFill>
                  <a:schemeClr val="bg1"/>
                </a:solidFill>
                <a:latin typeface="Calibri Light" panose="020F0302020204030204" pitchFamily="34" charset="0"/>
                <a:cs typeface="Calibri Light" panose="020F0302020204030204" pitchFamily="34" charset="0"/>
              </a:rPr>
              <a:t>)</a:t>
            </a:r>
          </a:p>
          <a:p>
            <a:pPr marL="446088">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a:t>
            </a:r>
            <a:r>
              <a:rPr lang="es-ES" sz="2000" i="1" dirty="0" err="1" smtClean="0">
                <a:solidFill>
                  <a:schemeClr val="bg1"/>
                </a:solidFill>
                <a:latin typeface="Calibri Light" panose="020F0302020204030204" pitchFamily="34" charset="0"/>
                <a:cs typeface="Calibri Light" panose="020F0302020204030204" pitchFamily="34" charset="0"/>
              </a:rPr>
              <a:t>doubleword</a:t>
            </a:r>
            <a:r>
              <a:rPr lang="es-ES" sz="2000" dirty="0">
                <a:solidFill>
                  <a:schemeClr val="bg1"/>
                </a:solidFill>
                <a:latin typeface="Calibri Light" panose="020F0302020204030204" pitchFamily="34" charset="0"/>
                <a:cs typeface="Calibri Light" panose="020F0302020204030204" pitchFamily="34" charset="0"/>
              </a:rPr>
              <a:t>” hace referencia a un numero entero de </a:t>
            </a:r>
            <a:r>
              <a:rPr lang="es-ES" sz="2000" dirty="0" smtClean="0">
                <a:solidFill>
                  <a:schemeClr val="bg1"/>
                </a:solidFill>
                <a:latin typeface="Calibri Light" panose="020F0302020204030204" pitchFamily="34" charset="0"/>
                <a:cs typeface="Calibri Light" panose="020F0302020204030204" pitchFamily="34" charset="0"/>
              </a:rPr>
              <a:t>4 bytes (sufijo </a:t>
            </a:r>
            <a:r>
              <a:rPr lang="es-ES" sz="2000" b="1" dirty="0" smtClean="0">
                <a:solidFill>
                  <a:schemeClr val="bg1"/>
                </a:solidFill>
                <a:latin typeface="Calibri Light" panose="020F0302020204030204" pitchFamily="34" charset="0"/>
                <a:cs typeface="Calibri Light" panose="020F0302020204030204" pitchFamily="34" charset="0"/>
              </a:rPr>
              <a:t>1</a:t>
            </a:r>
            <a:r>
              <a:rPr lang="es-ES" sz="2000" dirty="0" smtClean="0">
                <a:solidFill>
                  <a:schemeClr val="bg1"/>
                </a:solidFill>
                <a:latin typeface="Calibri Light" panose="020F0302020204030204" pitchFamily="34" charset="0"/>
                <a:cs typeface="Calibri Light" panose="020F0302020204030204" pitchFamily="34" charset="0"/>
              </a:rPr>
              <a:t>)</a:t>
            </a:r>
          </a:p>
          <a:p>
            <a:pPr marL="446088">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a:t>
            </a:r>
            <a:r>
              <a:rPr lang="es-ES" sz="2000" i="1" dirty="0" err="1" smtClean="0">
                <a:solidFill>
                  <a:schemeClr val="bg1"/>
                </a:solidFill>
                <a:latin typeface="Calibri Light" panose="020F0302020204030204" pitchFamily="34" charset="0"/>
                <a:cs typeface="Calibri Light" panose="020F0302020204030204" pitchFamily="34" charset="0"/>
              </a:rPr>
              <a:t>quadword</a:t>
            </a:r>
            <a:r>
              <a:rPr lang="es-ES" sz="2000" dirty="0">
                <a:solidFill>
                  <a:schemeClr val="bg1"/>
                </a:solidFill>
                <a:latin typeface="Calibri Light" panose="020F0302020204030204" pitchFamily="34" charset="0"/>
                <a:cs typeface="Calibri Light" panose="020F0302020204030204" pitchFamily="34" charset="0"/>
              </a:rPr>
              <a:t>” hace referencia a un numero entero de </a:t>
            </a:r>
            <a:r>
              <a:rPr lang="es-ES" sz="2000" dirty="0" smtClean="0">
                <a:solidFill>
                  <a:schemeClr val="bg1"/>
                </a:solidFill>
                <a:latin typeface="Calibri Light" panose="020F0302020204030204" pitchFamily="34" charset="0"/>
                <a:cs typeface="Calibri Light" panose="020F0302020204030204" pitchFamily="34" charset="0"/>
              </a:rPr>
              <a:t>8 bytes (sufijo </a:t>
            </a:r>
            <a:r>
              <a:rPr lang="es-ES" sz="2000" b="1" dirty="0" smtClean="0">
                <a:solidFill>
                  <a:schemeClr val="bg1"/>
                </a:solidFill>
                <a:latin typeface="Calibri Light" panose="020F0302020204030204" pitchFamily="34" charset="0"/>
                <a:cs typeface="Calibri Light" panose="020F0302020204030204" pitchFamily="34" charset="0"/>
              </a:rPr>
              <a:t>q</a:t>
            </a:r>
            <a:r>
              <a:rPr lang="es-ES" sz="2000" dirty="0" smtClean="0">
                <a:solidFill>
                  <a:schemeClr val="bg1"/>
                </a:solidFill>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548217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La mayoría de las instrucciones (cómo por ejemplo </a:t>
            </a:r>
            <a:r>
              <a:rPr lang="es-ES" sz="2000" b="1" dirty="0" err="1" smtClean="0">
                <a:solidFill>
                  <a:schemeClr val="bg1"/>
                </a:solidFill>
                <a:latin typeface="Calibri Light" panose="020F0302020204030204" pitchFamily="34" charset="0"/>
                <a:cs typeface="Calibri Light" panose="020F0302020204030204" pitchFamily="34" charset="0"/>
              </a:rPr>
              <a:t>mov</a:t>
            </a:r>
            <a:r>
              <a:rPr lang="es-ES" sz="2000" dirty="0" smtClean="0">
                <a:solidFill>
                  <a:schemeClr val="bg1"/>
                </a:solidFill>
                <a:latin typeface="Calibri Light" panose="020F0302020204030204" pitchFamily="34" charset="0"/>
                <a:cs typeface="Calibri Light" panose="020F0302020204030204" pitchFamily="34" charset="0"/>
              </a:rPr>
              <a:t>) utilizan un sufijo para mostrar lo largo que serán los operaciones a realizar. Por ejemplo, moviendo un </a:t>
            </a:r>
            <a:r>
              <a:rPr lang="es-ES" sz="2000" b="1" i="1" dirty="0" err="1" smtClean="0">
                <a:solidFill>
                  <a:schemeClr val="bg1"/>
                </a:solidFill>
                <a:latin typeface="Calibri Light" panose="020F0302020204030204" pitchFamily="34" charset="0"/>
                <a:cs typeface="Calibri Light" panose="020F0302020204030204" pitchFamily="34" charset="0"/>
              </a:rPr>
              <a:t>quadword</a:t>
            </a:r>
            <a:r>
              <a:rPr lang="es-ES" sz="2000" dirty="0" smtClean="0">
                <a:solidFill>
                  <a:schemeClr val="bg1"/>
                </a:solidFill>
                <a:latin typeface="Calibri Light" panose="020F0302020204030204" pitchFamily="34" charset="0"/>
                <a:cs typeface="Calibri Light" panose="020F0302020204030204" pitchFamily="34" charset="0"/>
              </a:rPr>
              <a:t> de </a:t>
            </a:r>
            <a:r>
              <a:rPr lang="es-ES" sz="2000" b="1" dirty="0" smtClean="0">
                <a:solidFill>
                  <a:schemeClr val="bg1"/>
                </a:solidFill>
                <a:latin typeface="Calibri Light" panose="020F0302020204030204" pitchFamily="34" charset="0"/>
                <a:cs typeface="Calibri Light" panose="020F0302020204030204" pitchFamily="34" charset="0"/>
              </a:rPr>
              <a:t>%RAX </a:t>
            </a:r>
            <a:r>
              <a:rPr lang="es-ES" sz="2000" dirty="0" smtClean="0">
                <a:solidFill>
                  <a:schemeClr val="bg1"/>
                </a:solidFill>
                <a:latin typeface="Calibri Light" panose="020F0302020204030204" pitchFamily="34" charset="0"/>
                <a:cs typeface="Calibri Light" panose="020F0302020204030204" pitchFamily="34" charset="0"/>
              </a:rPr>
              <a:t>a </a:t>
            </a:r>
            <a:r>
              <a:rPr lang="es-ES" sz="2000" b="1" dirty="0" smtClean="0">
                <a:solidFill>
                  <a:schemeClr val="bg1"/>
                </a:solidFill>
                <a:latin typeface="Calibri Light" panose="020F0302020204030204" pitchFamily="34" charset="0"/>
                <a:cs typeface="Calibri Light" panose="020F0302020204030204" pitchFamily="34" charset="0"/>
              </a:rPr>
              <a:t>%RBX</a:t>
            </a:r>
            <a:r>
              <a:rPr lang="es-ES" sz="2000" dirty="0" smtClean="0">
                <a:solidFill>
                  <a:schemeClr val="bg1"/>
                </a:solidFill>
                <a:latin typeface="Calibri Light" panose="020F0302020204030204" pitchFamily="34" charset="0"/>
                <a:cs typeface="Calibri Light" panose="020F0302020204030204" pitchFamily="34" charset="0"/>
              </a:rPr>
              <a:t> puede resultar en la instrucción </a:t>
            </a:r>
            <a:r>
              <a:rPr lang="es-ES" sz="2000" b="1" dirty="0" err="1" smtClean="0">
                <a:solidFill>
                  <a:schemeClr val="bg1"/>
                </a:solidFill>
                <a:latin typeface="Calibri Light" panose="020F0302020204030204" pitchFamily="34" charset="0"/>
                <a:cs typeface="Calibri Light" panose="020F0302020204030204" pitchFamily="34" charset="0"/>
              </a:rPr>
              <a:t>movq</a:t>
            </a:r>
            <a:r>
              <a:rPr lang="es-ES" sz="2000" b="1" dirty="0" smtClean="0">
                <a:solidFill>
                  <a:schemeClr val="bg1"/>
                </a:solidFill>
                <a:latin typeface="Calibri Light" panose="020F0302020204030204" pitchFamily="34" charset="0"/>
                <a:cs typeface="Calibri Light" panose="020F0302020204030204" pitchFamily="34" charset="0"/>
              </a:rPr>
              <a:t> %RAX, %RBX</a:t>
            </a: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Algunas instrucciones (cómo por ejemplo </a:t>
            </a:r>
            <a:r>
              <a:rPr lang="es-ES" sz="2000" b="1" dirty="0" err="1" smtClean="0">
                <a:solidFill>
                  <a:schemeClr val="bg1"/>
                </a:solidFill>
                <a:latin typeface="Calibri Light" panose="020F0302020204030204" pitchFamily="34" charset="0"/>
                <a:cs typeface="Calibri Light" panose="020F0302020204030204" pitchFamily="34" charset="0"/>
              </a:rPr>
              <a:t>ret</a:t>
            </a:r>
            <a:r>
              <a:rPr lang="es-ES" sz="2000" dirty="0" smtClean="0">
                <a:solidFill>
                  <a:schemeClr val="bg1"/>
                </a:solidFill>
                <a:latin typeface="Calibri Light" panose="020F0302020204030204" pitchFamily="34" charset="0"/>
                <a:cs typeface="Calibri Light" panose="020F0302020204030204" pitchFamily="34" charset="0"/>
              </a:rPr>
              <a:t>) no utilizan sufijos porque no son necesarios. Otros (cómo por ejemplo, </a:t>
            </a:r>
            <a:r>
              <a:rPr lang="es-ES" sz="2000" b="1" dirty="0" err="1" smtClean="0">
                <a:solidFill>
                  <a:schemeClr val="bg1"/>
                </a:solidFill>
                <a:latin typeface="Calibri Light" panose="020F0302020204030204" pitchFamily="34" charset="0"/>
                <a:cs typeface="Calibri Light" panose="020F0302020204030204" pitchFamily="34" charset="0"/>
              </a:rPr>
              <a:t>movs</a:t>
            </a:r>
            <a:r>
              <a:rPr lang="es-ES" sz="2000" dirty="0">
                <a:solidFill>
                  <a:schemeClr val="bg1"/>
                </a:solidFill>
                <a:latin typeface="Calibri Light" panose="020F0302020204030204" pitchFamily="34" charset="0"/>
                <a:cs typeface="Calibri Light" panose="020F0302020204030204" pitchFamily="34" charset="0"/>
              </a:rPr>
              <a:t> </a:t>
            </a:r>
            <a:r>
              <a:rPr lang="es-ES" sz="2000" dirty="0" smtClean="0">
                <a:solidFill>
                  <a:schemeClr val="bg1"/>
                </a:solidFill>
                <a:latin typeface="Calibri Light" panose="020F0302020204030204" pitchFamily="34" charset="0"/>
                <a:cs typeface="Calibri Light" panose="020F0302020204030204" pitchFamily="34" charset="0"/>
              </a:rPr>
              <a:t>y </a:t>
            </a:r>
            <a:r>
              <a:rPr lang="es-ES" sz="2000" b="1" dirty="0" err="1" smtClean="0">
                <a:solidFill>
                  <a:schemeClr val="bg1"/>
                </a:solidFill>
                <a:latin typeface="Calibri Light" panose="020F0302020204030204" pitchFamily="34" charset="0"/>
                <a:cs typeface="Calibri Light" panose="020F0302020204030204" pitchFamily="34" charset="0"/>
              </a:rPr>
              <a:t>movz</a:t>
            </a:r>
            <a:r>
              <a:rPr lang="es-ES" sz="2000" dirty="0" smtClean="0">
                <a:solidFill>
                  <a:schemeClr val="bg1"/>
                </a:solidFill>
                <a:latin typeface="Calibri Light" panose="020F0302020204030204" pitchFamily="34" charset="0"/>
                <a:cs typeface="Calibri Light" panose="020F0302020204030204" pitchFamily="34" charset="0"/>
              </a:rPr>
              <a:t>) utilizaran dos sufijos, ya que hacen conversiones de las operaciones del primer sufijo (origen) al segundo (destino). De esta forma el método para convertir el byte en </a:t>
            </a:r>
            <a:r>
              <a:rPr lang="es-ES" sz="2000" b="1" dirty="0" smtClean="0">
                <a:solidFill>
                  <a:schemeClr val="bg1"/>
                </a:solidFill>
                <a:latin typeface="Calibri Light" panose="020F0302020204030204" pitchFamily="34" charset="0"/>
                <a:cs typeface="Calibri Light" panose="020F0302020204030204" pitchFamily="34" charset="0"/>
              </a:rPr>
              <a:t>%a1</a:t>
            </a:r>
            <a:r>
              <a:rPr lang="es-ES" sz="2000" dirty="0" smtClean="0">
                <a:solidFill>
                  <a:schemeClr val="bg1"/>
                </a:solidFill>
                <a:latin typeface="Calibri Light" panose="020F0302020204030204" pitchFamily="34" charset="0"/>
                <a:cs typeface="Calibri Light" panose="020F0302020204030204" pitchFamily="34" charset="0"/>
              </a:rPr>
              <a:t> a un </a:t>
            </a:r>
            <a:r>
              <a:rPr lang="es-ES" sz="2000" b="1" i="1" dirty="0" err="1" smtClean="0">
                <a:solidFill>
                  <a:schemeClr val="bg1"/>
                </a:solidFill>
                <a:latin typeface="Calibri Light" panose="020F0302020204030204" pitchFamily="34" charset="0"/>
                <a:cs typeface="Calibri Light" panose="020F0302020204030204" pitchFamily="34" charset="0"/>
              </a:rPr>
              <a:t>doubleword</a:t>
            </a:r>
            <a:r>
              <a:rPr lang="es-ES" sz="2000" dirty="0" smtClean="0">
                <a:solidFill>
                  <a:schemeClr val="bg1"/>
                </a:solidFill>
                <a:latin typeface="Calibri Light" panose="020F0302020204030204" pitchFamily="34" charset="0"/>
                <a:cs typeface="Calibri Light" panose="020F0302020204030204" pitchFamily="34" charset="0"/>
              </a:rPr>
              <a:t> en </a:t>
            </a:r>
            <a:r>
              <a:rPr lang="es-ES" sz="2000" b="1" dirty="0" smtClean="0">
                <a:solidFill>
                  <a:schemeClr val="bg1"/>
                </a:solidFill>
                <a:latin typeface="Calibri Light" panose="020F0302020204030204" pitchFamily="34" charset="0"/>
                <a:cs typeface="Calibri Light" panose="020F0302020204030204" pitchFamily="34" charset="0"/>
              </a:rPr>
              <a:t>%EBX </a:t>
            </a:r>
            <a:r>
              <a:rPr lang="es-ES" sz="2000" dirty="0" smtClean="0">
                <a:solidFill>
                  <a:schemeClr val="bg1"/>
                </a:solidFill>
                <a:latin typeface="Calibri Light" panose="020F0302020204030204" pitchFamily="34" charset="0"/>
                <a:cs typeface="Calibri Light" panose="020F0302020204030204" pitchFamily="34" charset="0"/>
              </a:rPr>
              <a:t>con extensión </a:t>
            </a:r>
            <a:r>
              <a:rPr lang="es-ES" sz="2000" dirty="0" err="1" smtClean="0">
                <a:solidFill>
                  <a:schemeClr val="bg1"/>
                </a:solidFill>
                <a:latin typeface="Calibri Light" panose="020F0302020204030204" pitchFamily="34" charset="0"/>
                <a:cs typeface="Calibri Light" panose="020F0302020204030204" pitchFamily="34" charset="0"/>
              </a:rPr>
              <a:t>zero</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zero</a:t>
            </a:r>
            <a:r>
              <a:rPr lang="es-ES" sz="2000" dirty="0" smtClean="0">
                <a:solidFill>
                  <a:schemeClr val="bg1"/>
                </a:solidFill>
                <a:latin typeface="Calibri Light" panose="020F0302020204030204" pitchFamily="34" charset="0"/>
                <a:cs typeface="Calibri Light" panose="020F0302020204030204" pitchFamily="34" charset="0"/>
              </a:rPr>
              <a:t>-extensión) sería </a:t>
            </a:r>
            <a:r>
              <a:rPr lang="es-ES" sz="2000" b="1" dirty="0" smtClean="0">
                <a:solidFill>
                  <a:schemeClr val="bg1"/>
                </a:solidFill>
                <a:latin typeface="Calibri Light" panose="020F0302020204030204" pitchFamily="34" charset="0"/>
                <a:cs typeface="Calibri Light" panose="020F0302020204030204" pitchFamily="34" charset="0"/>
              </a:rPr>
              <a:t>movzb1 %A1, %EBX</a:t>
            </a:r>
            <a:endParaRPr lang="es-ES" sz="2000"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5155786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Movimiento de datos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3499203291"/>
              </p:ext>
            </p:extLst>
          </p:nvPr>
        </p:nvGraphicFramePr>
        <p:xfrm>
          <a:off x="1368940" y="2285520"/>
          <a:ext cx="9854231" cy="2839720"/>
        </p:xfrm>
        <a:graphic>
          <a:graphicData uri="http://schemas.openxmlformats.org/drawingml/2006/table">
            <a:tbl>
              <a:tblPr firstRow="1" bandRow="1">
                <a:tableStyleId>{5C22544A-7EE6-4342-B048-85BDC9FD1C3A}</a:tableStyleId>
              </a:tblPr>
              <a:tblGrid>
                <a:gridCol w="2256003">
                  <a:extLst>
                    <a:ext uri="{9D8B030D-6E8A-4147-A177-3AD203B41FA5}">
                      <a16:colId xmlns:a16="http://schemas.microsoft.com/office/drawing/2014/main" val="2043138385"/>
                    </a:ext>
                  </a:extLst>
                </a:gridCol>
                <a:gridCol w="7598228">
                  <a:extLst>
                    <a:ext uri="{9D8B030D-6E8A-4147-A177-3AD203B41FA5}">
                      <a16:colId xmlns:a16="http://schemas.microsoft.com/office/drawing/2014/main" val="2259659779"/>
                    </a:ext>
                  </a:extLst>
                </a:gridCol>
              </a:tblGrid>
              <a:tr h="370840">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extLst>
                  <a:ext uri="{0D108BD9-81ED-4DB2-BD59-A6C34878D82A}">
                    <a16:rowId xmlns:a16="http://schemas.microsoft.com/office/drawing/2014/main" val="221726650"/>
                  </a:ext>
                </a:extLst>
              </a:tr>
              <a:tr h="370840">
                <a:tc>
                  <a:txBody>
                    <a:bodyPr/>
                    <a:lstStyle/>
                    <a:p>
                      <a:r>
                        <a:rPr lang="es-ES" b="1" dirty="0" err="1" smtClean="0"/>
                        <a:t>mov</a:t>
                      </a:r>
                      <a:r>
                        <a:rPr lang="es-ES" b="1" dirty="0" smtClean="0"/>
                        <a:t> </a:t>
                      </a:r>
                      <a:r>
                        <a:rPr lang="es-ES" b="0" dirty="0" smtClean="0"/>
                        <a:t>origen,</a:t>
                      </a:r>
                      <a:r>
                        <a:rPr lang="es-ES" b="0" baseline="0" dirty="0" smtClean="0"/>
                        <a:t> destino</a:t>
                      </a:r>
                    </a:p>
                    <a:p>
                      <a:r>
                        <a:rPr lang="es-ES" b="1" baseline="0" dirty="0" err="1" smtClean="0"/>
                        <a:t>push</a:t>
                      </a:r>
                      <a:r>
                        <a:rPr lang="es-ES" b="0" baseline="0" dirty="0" smtClean="0"/>
                        <a:t> origen</a:t>
                      </a:r>
                    </a:p>
                    <a:p>
                      <a:r>
                        <a:rPr lang="es-ES" b="1" baseline="0" dirty="0" smtClean="0"/>
                        <a:t>pop </a:t>
                      </a:r>
                      <a:r>
                        <a:rPr lang="es-ES" b="0" baseline="0" dirty="0" smtClean="0"/>
                        <a:t>destino</a:t>
                      </a:r>
                      <a:endParaRPr lang="es-ES" b="1" dirty="0"/>
                    </a:p>
                  </a:txBody>
                  <a:tcPr/>
                </a:tc>
                <a:tc>
                  <a:txBody>
                    <a:bodyPr/>
                    <a:lstStyle/>
                    <a:p>
                      <a:r>
                        <a:rPr lang="es-ES" dirty="0" smtClean="0"/>
                        <a:t>Mover de origen a destino</a:t>
                      </a:r>
                    </a:p>
                    <a:p>
                      <a:r>
                        <a:rPr lang="es-ES" dirty="0" smtClean="0"/>
                        <a:t>Meter el origen en la </a:t>
                      </a:r>
                      <a:r>
                        <a:rPr lang="es-ES" dirty="0" err="1" smtClean="0"/>
                        <a:t>stack</a:t>
                      </a:r>
                      <a:endParaRPr lang="es-ES" dirty="0" smtClean="0"/>
                    </a:p>
                    <a:p>
                      <a:r>
                        <a:rPr lang="es-ES" dirty="0" smtClean="0"/>
                        <a:t>Obtener</a:t>
                      </a:r>
                      <a:r>
                        <a:rPr lang="es-ES" baseline="0" dirty="0" smtClean="0"/>
                        <a:t> el principio de la </a:t>
                      </a:r>
                      <a:r>
                        <a:rPr lang="es-ES" baseline="0" dirty="0" err="1" smtClean="0"/>
                        <a:t>stack</a:t>
                      </a:r>
                      <a:r>
                        <a:rPr lang="es-ES" baseline="0" dirty="0" smtClean="0"/>
                        <a:t> al destino</a:t>
                      </a:r>
                      <a:endParaRPr lang="es-ES" dirty="0"/>
                    </a:p>
                  </a:txBody>
                  <a:tcPr/>
                </a:tc>
                <a:extLst>
                  <a:ext uri="{0D108BD9-81ED-4DB2-BD59-A6C34878D82A}">
                    <a16:rowId xmlns:a16="http://schemas.microsoft.com/office/drawing/2014/main" val="3073120747"/>
                  </a:ext>
                </a:extLst>
              </a:tr>
              <a:tr h="370840">
                <a:tc>
                  <a:txBody>
                    <a:bodyPr/>
                    <a:lstStyle/>
                    <a:p>
                      <a:r>
                        <a:rPr lang="es-ES" b="1" dirty="0" err="1" smtClean="0"/>
                        <a:t>mov</a:t>
                      </a:r>
                      <a:r>
                        <a:rPr lang="es-ES" b="0" dirty="0" smtClean="0"/>
                        <a:t> origen, destino</a:t>
                      </a:r>
                    </a:p>
                    <a:p>
                      <a:r>
                        <a:rPr lang="es-ES" b="1" dirty="0" err="1" smtClean="0"/>
                        <a:t>push</a:t>
                      </a:r>
                      <a:r>
                        <a:rPr lang="es-ES" b="0" dirty="0" smtClean="0"/>
                        <a:t> origen</a:t>
                      </a:r>
                      <a:endParaRPr lang="es-ES" b="1" dirty="0"/>
                    </a:p>
                  </a:txBody>
                  <a:tcPr/>
                </a:tc>
                <a:tc>
                  <a:txBody>
                    <a:bodyPr/>
                    <a:lstStyle/>
                    <a:p>
                      <a:r>
                        <a:rPr lang="es-ES" dirty="0" smtClean="0"/>
                        <a:t>Mover byte a </a:t>
                      </a:r>
                      <a:r>
                        <a:rPr lang="es-ES" dirty="0" err="1" smtClean="0"/>
                        <a:t>word</a:t>
                      </a:r>
                      <a:r>
                        <a:rPr lang="es-ES" dirty="0" smtClean="0"/>
                        <a:t> (</a:t>
                      </a:r>
                      <a:r>
                        <a:rPr lang="es-ES" dirty="0" err="1" smtClean="0"/>
                        <a:t>sign</a:t>
                      </a:r>
                      <a:r>
                        <a:rPr lang="es-ES" dirty="0" smtClean="0"/>
                        <a:t> extended)</a:t>
                      </a:r>
                    </a:p>
                    <a:p>
                      <a:r>
                        <a:rPr lang="es-ES" dirty="0" smtClean="0"/>
                        <a:t>Mover byte a </a:t>
                      </a:r>
                      <a:r>
                        <a:rPr lang="es-ES" dirty="0" err="1" smtClean="0"/>
                        <a:t>word</a:t>
                      </a:r>
                      <a:r>
                        <a:rPr lang="es-ES" dirty="0" smtClean="0"/>
                        <a:t> (</a:t>
                      </a:r>
                      <a:r>
                        <a:rPr lang="es-ES" dirty="0" err="1" smtClean="0"/>
                        <a:t>zero</a:t>
                      </a:r>
                      <a:r>
                        <a:rPr lang="es-ES" dirty="0" smtClean="0"/>
                        <a:t> extended)</a:t>
                      </a:r>
                      <a:endParaRPr lang="es-ES" dirty="0"/>
                    </a:p>
                  </a:txBody>
                  <a:tcPr/>
                </a:tc>
                <a:extLst>
                  <a:ext uri="{0D108BD9-81ED-4DB2-BD59-A6C34878D82A}">
                    <a16:rowId xmlns:a16="http://schemas.microsoft.com/office/drawing/2014/main" val="1019122531"/>
                  </a:ext>
                </a:extLst>
              </a:tr>
              <a:tr h="370840">
                <a:tc>
                  <a:txBody>
                    <a:bodyPr/>
                    <a:lstStyle/>
                    <a:p>
                      <a:r>
                        <a:rPr lang="es-ES" b="1" dirty="0" err="1" smtClean="0"/>
                        <a:t>cwtl</a:t>
                      </a:r>
                      <a:endParaRPr lang="es-ES" b="1" dirty="0" smtClean="0"/>
                    </a:p>
                    <a:p>
                      <a:r>
                        <a:rPr lang="es-ES" b="1" dirty="0" err="1" smtClean="0"/>
                        <a:t>cltq</a:t>
                      </a:r>
                      <a:endParaRPr lang="es-ES" b="1" dirty="0" smtClean="0"/>
                    </a:p>
                    <a:p>
                      <a:r>
                        <a:rPr lang="es-ES" b="1" dirty="0" err="1" smtClean="0"/>
                        <a:t>cqto</a:t>
                      </a:r>
                      <a:endParaRPr lang="es-ES" b="1" dirty="0"/>
                    </a:p>
                  </a:txBody>
                  <a:tcPr/>
                </a:tc>
                <a:tc>
                  <a:txBody>
                    <a:bodyPr/>
                    <a:lstStyle/>
                    <a:p>
                      <a:r>
                        <a:rPr lang="es-ES" dirty="0" smtClean="0"/>
                        <a:t>Convertir </a:t>
                      </a:r>
                      <a:r>
                        <a:rPr lang="es-ES" dirty="0" err="1" smtClean="0"/>
                        <a:t>word</a:t>
                      </a:r>
                      <a:r>
                        <a:rPr lang="es-ES" dirty="0" smtClean="0"/>
                        <a:t> en </a:t>
                      </a:r>
                      <a:r>
                        <a:rPr lang="es-ES" b="1" dirty="0" smtClean="0"/>
                        <a:t>%AX</a:t>
                      </a:r>
                      <a:r>
                        <a:rPr lang="es-ES" b="0" dirty="0" smtClean="0"/>
                        <a:t> a </a:t>
                      </a:r>
                      <a:r>
                        <a:rPr lang="es-ES" b="0" dirty="0" err="1" smtClean="0"/>
                        <a:t>doubleword</a:t>
                      </a:r>
                      <a:r>
                        <a:rPr lang="es-ES" b="0" dirty="0" smtClean="0"/>
                        <a:t> en </a:t>
                      </a:r>
                      <a:r>
                        <a:rPr lang="es-ES" b="1" dirty="0" smtClean="0"/>
                        <a:t>%EAX</a:t>
                      </a:r>
                      <a:r>
                        <a:rPr lang="es-ES" b="0" dirty="0" smtClean="0"/>
                        <a:t> (</a:t>
                      </a:r>
                      <a:r>
                        <a:rPr lang="es-ES" b="0" dirty="0" err="1" smtClean="0"/>
                        <a:t>sign</a:t>
                      </a:r>
                      <a:r>
                        <a:rPr lang="es-ES" b="0" dirty="0" smtClean="0"/>
                        <a:t> extended)</a:t>
                      </a:r>
                    </a:p>
                    <a:p>
                      <a:r>
                        <a:rPr lang="es-ES" dirty="0" smtClean="0"/>
                        <a:t>Convertir </a:t>
                      </a:r>
                      <a:r>
                        <a:rPr lang="es-ES" dirty="0" err="1" smtClean="0"/>
                        <a:t>doubleword</a:t>
                      </a:r>
                      <a:r>
                        <a:rPr lang="es-ES" dirty="0" smtClean="0"/>
                        <a:t> en </a:t>
                      </a:r>
                      <a:r>
                        <a:rPr lang="es-ES" b="1" dirty="0" smtClean="0"/>
                        <a:t>%EAX</a:t>
                      </a:r>
                      <a:r>
                        <a:rPr lang="es-ES" b="0" dirty="0" smtClean="0"/>
                        <a:t> a </a:t>
                      </a:r>
                      <a:r>
                        <a:rPr lang="es-ES" b="0" dirty="0" err="1" smtClean="0"/>
                        <a:t>quadword</a:t>
                      </a:r>
                      <a:r>
                        <a:rPr lang="es-ES" b="0" dirty="0" smtClean="0"/>
                        <a:t> en </a:t>
                      </a:r>
                      <a:r>
                        <a:rPr lang="es-ES" b="1" dirty="0" smtClean="0"/>
                        <a:t>%RAX</a:t>
                      </a:r>
                      <a:r>
                        <a:rPr lang="es-ES" b="0" baseline="0" dirty="0" smtClean="0"/>
                        <a:t> (</a:t>
                      </a:r>
                      <a:r>
                        <a:rPr lang="es-ES" b="0" baseline="0" dirty="0" err="1" smtClean="0"/>
                        <a:t>sign</a:t>
                      </a:r>
                      <a:r>
                        <a:rPr lang="es-ES" b="0" baseline="0" dirty="0" smtClean="0"/>
                        <a:t> extended)</a:t>
                      </a:r>
                    </a:p>
                    <a:p>
                      <a:r>
                        <a:rPr lang="es-ES" b="0" baseline="0" dirty="0" smtClean="0"/>
                        <a:t>Convertir </a:t>
                      </a:r>
                      <a:r>
                        <a:rPr lang="es-ES" b="0" baseline="0" dirty="0" err="1" smtClean="0"/>
                        <a:t>quadword</a:t>
                      </a:r>
                      <a:r>
                        <a:rPr lang="es-ES" b="0" baseline="0" dirty="0" smtClean="0"/>
                        <a:t> en </a:t>
                      </a:r>
                      <a:r>
                        <a:rPr lang="es-ES" b="1" baseline="0" dirty="0" smtClean="0"/>
                        <a:t>%RAX</a:t>
                      </a:r>
                      <a:r>
                        <a:rPr lang="es-ES" b="0" baseline="0" dirty="0" smtClean="0"/>
                        <a:t> a </a:t>
                      </a:r>
                      <a:r>
                        <a:rPr lang="es-ES" b="0" baseline="0" dirty="0" err="1" smtClean="0"/>
                        <a:t>octoword</a:t>
                      </a:r>
                      <a:r>
                        <a:rPr lang="es-ES" b="0" baseline="0" dirty="0" smtClean="0"/>
                        <a:t> en </a:t>
                      </a:r>
                      <a:r>
                        <a:rPr lang="es-ES" b="1" baseline="0" dirty="0" smtClean="0"/>
                        <a:t>%RDX:%RAX</a:t>
                      </a:r>
                      <a:endParaRPr lang="es-ES" dirty="0"/>
                    </a:p>
                  </a:txBody>
                  <a:tcPr/>
                </a:tc>
                <a:extLst>
                  <a:ext uri="{0D108BD9-81ED-4DB2-BD59-A6C34878D82A}">
                    <a16:rowId xmlns:a16="http://schemas.microsoft.com/office/drawing/2014/main" val="1807846673"/>
                  </a:ext>
                </a:extLst>
              </a:tr>
            </a:tbl>
          </a:graphicData>
        </a:graphic>
      </p:graphicFrame>
    </p:spTree>
    <p:extLst>
      <p:ext uri="{BB962C8B-B14F-4D97-AF65-F5344CB8AC3E}">
        <p14:creationId xmlns:p14="http://schemas.microsoft.com/office/powerpoint/2010/main" val="32016678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Operaciones aritméticas</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Unificación:</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1602996165"/>
              </p:ext>
            </p:extLst>
          </p:nvPr>
        </p:nvGraphicFramePr>
        <p:xfrm>
          <a:off x="1276896" y="2553821"/>
          <a:ext cx="9854231" cy="1854200"/>
        </p:xfrm>
        <a:graphic>
          <a:graphicData uri="http://schemas.openxmlformats.org/drawingml/2006/table">
            <a:tbl>
              <a:tblPr firstRow="1" bandRow="1">
                <a:tableStyleId>{5C22544A-7EE6-4342-B048-85BDC9FD1C3A}</a:tableStyleId>
              </a:tblPr>
              <a:tblGrid>
                <a:gridCol w="2256003">
                  <a:extLst>
                    <a:ext uri="{9D8B030D-6E8A-4147-A177-3AD203B41FA5}">
                      <a16:colId xmlns:a16="http://schemas.microsoft.com/office/drawing/2014/main" val="2043138385"/>
                    </a:ext>
                  </a:extLst>
                </a:gridCol>
                <a:gridCol w="7598228">
                  <a:extLst>
                    <a:ext uri="{9D8B030D-6E8A-4147-A177-3AD203B41FA5}">
                      <a16:colId xmlns:a16="http://schemas.microsoft.com/office/drawing/2014/main" val="2259659779"/>
                    </a:ext>
                  </a:extLst>
                </a:gridCol>
              </a:tblGrid>
              <a:tr h="370840">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extLst>
                  <a:ext uri="{0D108BD9-81ED-4DB2-BD59-A6C34878D82A}">
                    <a16:rowId xmlns:a16="http://schemas.microsoft.com/office/drawing/2014/main" val="221726650"/>
                  </a:ext>
                </a:extLst>
              </a:tr>
              <a:tr h="370840">
                <a:tc>
                  <a:txBody>
                    <a:bodyPr/>
                    <a:lstStyle/>
                    <a:p>
                      <a:r>
                        <a:rPr lang="es-ES" b="1" dirty="0" err="1" smtClean="0"/>
                        <a:t>nc</a:t>
                      </a:r>
                      <a:r>
                        <a:rPr lang="es-ES" b="0" dirty="0" smtClean="0"/>
                        <a:t> destino</a:t>
                      </a:r>
                      <a:endParaRPr lang="es-ES" b="0" dirty="0"/>
                    </a:p>
                  </a:txBody>
                  <a:tcPr/>
                </a:tc>
                <a:tc>
                  <a:txBody>
                    <a:bodyPr/>
                    <a:lstStyle/>
                    <a:p>
                      <a:r>
                        <a:rPr lang="es-ES" dirty="0" smtClean="0"/>
                        <a:t>Incremento de 1</a:t>
                      </a:r>
                      <a:endParaRPr lang="es-ES" dirty="0"/>
                    </a:p>
                  </a:txBody>
                  <a:tcPr/>
                </a:tc>
                <a:extLst>
                  <a:ext uri="{0D108BD9-81ED-4DB2-BD59-A6C34878D82A}">
                    <a16:rowId xmlns:a16="http://schemas.microsoft.com/office/drawing/2014/main" val="3073120747"/>
                  </a:ext>
                </a:extLst>
              </a:tr>
              <a:tr h="370840">
                <a:tc>
                  <a:txBody>
                    <a:bodyPr/>
                    <a:lstStyle/>
                    <a:p>
                      <a:r>
                        <a:rPr lang="es-ES" b="1" dirty="0" err="1" smtClean="0"/>
                        <a:t>dec</a:t>
                      </a:r>
                      <a:r>
                        <a:rPr lang="es-ES" b="1" dirty="0" smtClean="0"/>
                        <a:t> </a:t>
                      </a:r>
                      <a:r>
                        <a:rPr lang="es-ES" b="0" dirty="0" smtClean="0"/>
                        <a:t>destino</a:t>
                      </a:r>
                      <a:endParaRPr lang="es-ES" b="1" dirty="0"/>
                    </a:p>
                  </a:txBody>
                  <a:tcPr/>
                </a:tc>
                <a:tc>
                  <a:txBody>
                    <a:bodyPr/>
                    <a:lstStyle/>
                    <a:p>
                      <a:r>
                        <a:rPr lang="es-ES" dirty="0" smtClean="0"/>
                        <a:t>Descenso de 1</a:t>
                      </a:r>
                      <a:endParaRPr lang="es-ES" dirty="0"/>
                    </a:p>
                  </a:txBody>
                  <a:tcPr/>
                </a:tc>
                <a:extLst>
                  <a:ext uri="{0D108BD9-81ED-4DB2-BD59-A6C34878D82A}">
                    <a16:rowId xmlns:a16="http://schemas.microsoft.com/office/drawing/2014/main" val="1019122531"/>
                  </a:ext>
                </a:extLst>
              </a:tr>
              <a:tr h="370840">
                <a:tc>
                  <a:txBody>
                    <a:bodyPr/>
                    <a:lstStyle/>
                    <a:p>
                      <a:r>
                        <a:rPr lang="es-ES" b="1" dirty="0" err="1" smtClean="0"/>
                        <a:t>neg</a:t>
                      </a:r>
                      <a:r>
                        <a:rPr lang="es-ES" b="0" dirty="0" smtClean="0"/>
                        <a:t> destino</a:t>
                      </a:r>
                      <a:endParaRPr lang="es-ES" b="1" dirty="0"/>
                    </a:p>
                  </a:txBody>
                  <a:tcPr/>
                </a:tc>
                <a:tc>
                  <a:txBody>
                    <a:bodyPr/>
                    <a:lstStyle/>
                    <a:p>
                      <a:r>
                        <a:rPr lang="es-ES" dirty="0" smtClean="0"/>
                        <a:t>Negación</a:t>
                      </a:r>
                      <a:r>
                        <a:rPr lang="es-ES" baseline="0" dirty="0" smtClean="0"/>
                        <a:t> aritmética</a:t>
                      </a:r>
                      <a:endParaRPr lang="es-ES" dirty="0"/>
                    </a:p>
                  </a:txBody>
                  <a:tcPr/>
                </a:tc>
                <a:extLst>
                  <a:ext uri="{0D108BD9-81ED-4DB2-BD59-A6C34878D82A}">
                    <a16:rowId xmlns:a16="http://schemas.microsoft.com/office/drawing/2014/main" val="1807846673"/>
                  </a:ext>
                </a:extLst>
              </a:tr>
              <a:tr h="370840">
                <a:tc>
                  <a:txBody>
                    <a:bodyPr/>
                    <a:lstStyle/>
                    <a:p>
                      <a:r>
                        <a:rPr lang="es-ES" b="1" dirty="0" err="1" smtClean="0"/>
                        <a:t>not</a:t>
                      </a:r>
                      <a:r>
                        <a:rPr lang="es-ES" b="1" dirty="0" smtClean="0"/>
                        <a:t> </a:t>
                      </a:r>
                      <a:r>
                        <a:rPr lang="es-ES" b="0" dirty="0" smtClean="0"/>
                        <a:t>destino</a:t>
                      </a:r>
                      <a:endParaRPr lang="es-ES" b="1" dirty="0"/>
                    </a:p>
                  </a:txBody>
                  <a:tcPr/>
                </a:tc>
                <a:tc>
                  <a:txBody>
                    <a:bodyPr/>
                    <a:lstStyle/>
                    <a:p>
                      <a:r>
                        <a:rPr lang="es-ES" sz="1800" b="0" i="0" kern="1200" dirty="0" smtClean="0">
                          <a:solidFill>
                            <a:schemeClr val="dk1"/>
                          </a:solidFill>
                          <a:effectLst/>
                          <a:latin typeface="+mn-lt"/>
                          <a:ea typeface="+mn-ea"/>
                          <a:cs typeface="+mn-cs"/>
                        </a:rPr>
                        <a:t>Complemento de valor negado a nivel de bit </a:t>
                      </a:r>
                      <a:endParaRPr lang="es-ES" dirty="0"/>
                    </a:p>
                  </a:txBody>
                  <a:tcPr/>
                </a:tc>
                <a:extLst>
                  <a:ext uri="{0D108BD9-81ED-4DB2-BD59-A6C34878D82A}">
                    <a16:rowId xmlns:a16="http://schemas.microsoft.com/office/drawing/2014/main" val="1546028510"/>
                  </a:ext>
                </a:extLst>
              </a:tr>
            </a:tbl>
          </a:graphicData>
        </a:graphic>
      </p:graphicFrame>
    </p:spTree>
    <p:extLst>
      <p:ext uri="{BB962C8B-B14F-4D97-AF65-F5344CB8AC3E}">
        <p14:creationId xmlns:p14="http://schemas.microsoft.com/office/powerpoint/2010/main" val="780367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Operaciones aritméticas</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Binarias: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957681230"/>
              </p:ext>
            </p:extLst>
          </p:nvPr>
        </p:nvGraphicFramePr>
        <p:xfrm>
          <a:off x="1276896" y="2450766"/>
          <a:ext cx="9854231" cy="2966720"/>
        </p:xfrm>
        <a:graphic>
          <a:graphicData uri="http://schemas.openxmlformats.org/drawingml/2006/table">
            <a:tbl>
              <a:tblPr firstRow="1" bandRow="1">
                <a:tableStyleId>{5C22544A-7EE6-4342-B048-85BDC9FD1C3A}</a:tableStyleId>
              </a:tblPr>
              <a:tblGrid>
                <a:gridCol w="2256003">
                  <a:extLst>
                    <a:ext uri="{9D8B030D-6E8A-4147-A177-3AD203B41FA5}">
                      <a16:colId xmlns:a16="http://schemas.microsoft.com/office/drawing/2014/main" val="2043138385"/>
                    </a:ext>
                  </a:extLst>
                </a:gridCol>
                <a:gridCol w="7598228">
                  <a:extLst>
                    <a:ext uri="{9D8B030D-6E8A-4147-A177-3AD203B41FA5}">
                      <a16:colId xmlns:a16="http://schemas.microsoft.com/office/drawing/2014/main" val="2259659779"/>
                    </a:ext>
                  </a:extLst>
                </a:gridCol>
              </a:tblGrid>
              <a:tr h="370840">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extLst>
                  <a:ext uri="{0D108BD9-81ED-4DB2-BD59-A6C34878D82A}">
                    <a16:rowId xmlns:a16="http://schemas.microsoft.com/office/drawing/2014/main" val="221726650"/>
                  </a:ext>
                </a:extLst>
              </a:tr>
              <a:tr h="370840">
                <a:tc>
                  <a:txBody>
                    <a:bodyPr/>
                    <a:lstStyle/>
                    <a:p>
                      <a:r>
                        <a:rPr lang="es-ES" b="1" dirty="0" err="1" smtClean="0"/>
                        <a:t>leaq</a:t>
                      </a:r>
                      <a:r>
                        <a:rPr lang="es-ES" b="0" dirty="0" smtClean="0"/>
                        <a:t> origen, destino</a:t>
                      </a:r>
                      <a:endParaRPr lang="es-ES" b="0" dirty="0"/>
                    </a:p>
                  </a:txBody>
                  <a:tcPr/>
                </a:tc>
                <a:tc>
                  <a:txBody>
                    <a:bodyPr/>
                    <a:lstStyle/>
                    <a:p>
                      <a:r>
                        <a:rPr lang="es-ES" dirty="0" smtClean="0"/>
                        <a:t>Carga</a:t>
                      </a:r>
                      <a:r>
                        <a:rPr lang="es-ES" baseline="0" dirty="0" smtClean="0"/>
                        <a:t> efectiva de dirección de origen al destino</a:t>
                      </a:r>
                      <a:endParaRPr lang="es-ES" dirty="0"/>
                    </a:p>
                  </a:txBody>
                  <a:tcPr/>
                </a:tc>
                <a:extLst>
                  <a:ext uri="{0D108BD9-81ED-4DB2-BD59-A6C34878D82A}">
                    <a16:rowId xmlns:a16="http://schemas.microsoft.com/office/drawing/2014/main" val="3073120747"/>
                  </a:ext>
                </a:extLst>
              </a:tr>
              <a:tr h="370840">
                <a:tc>
                  <a:txBody>
                    <a:bodyPr/>
                    <a:lstStyle/>
                    <a:p>
                      <a:r>
                        <a:rPr lang="es-ES" b="1" dirty="0" err="1" smtClean="0"/>
                        <a:t>add</a:t>
                      </a:r>
                      <a:r>
                        <a:rPr lang="es-ES" b="1" dirty="0" smtClean="0"/>
                        <a:t> </a:t>
                      </a:r>
                      <a:r>
                        <a:rPr lang="es-ES" b="0" dirty="0" smtClean="0"/>
                        <a:t>origen,</a:t>
                      </a:r>
                      <a:r>
                        <a:rPr lang="es-ES" b="0" baseline="0" dirty="0" smtClean="0"/>
                        <a:t> destino</a:t>
                      </a:r>
                      <a:endParaRPr lang="es-ES" b="1" dirty="0"/>
                    </a:p>
                  </a:txBody>
                  <a:tcPr/>
                </a:tc>
                <a:tc>
                  <a:txBody>
                    <a:bodyPr/>
                    <a:lstStyle/>
                    <a:p>
                      <a:r>
                        <a:rPr lang="es-ES" dirty="0" smtClean="0"/>
                        <a:t>Añadir del origen al destino</a:t>
                      </a:r>
                      <a:endParaRPr lang="es-ES" dirty="0"/>
                    </a:p>
                  </a:txBody>
                  <a:tcPr/>
                </a:tc>
                <a:extLst>
                  <a:ext uri="{0D108BD9-81ED-4DB2-BD59-A6C34878D82A}">
                    <a16:rowId xmlns:a16="http://schemas.microsoft.com/office/drawing/2014/main" val="1019122531"/>
                  </a:ext>
                </a:extLst>
              </a:tr>
              <a:tr h="370840">
                <a:tc>
                  <a:txBody>
                    <a:bodyPr/>
                    <a:lstStyle/>
                    <a:p>
                      <a:r>
                        <a:rPr lang="es-ES" b="1" dirty="0" smtClean="0"/>
                        <a:t>sub</a:t>
                      </a:r>
                      <a:r>
                        <a:rPr lang="es-ES" b="0" dirty="0" smtClean="0"/>
                        <a:t> origen,</a:t>
                      </a:r>
                      <a:r>
                        <a:rPr lang="es-ES" b="0" baseline="0" dirty="0" smtClean="0"/>
                        <a:t> destino</a:t>
                      </a:r>
                      <a:endParaRPr lang="es-ES" b="1" dirty="0"/>
                    </a:p>
                  </a:txBody>
                  <a:tcPr/>
                </a:tc>
                <a:tc>
                  <a:txBody>
                    <a:bodyPr/>
                    <a:lstStyle/>
                    <a:p>
                      <a:r>
                        <a:rPr lang="es-ES" dirty="0" smtClean="0"/>
                        <a:t>Obtener origen del destino</a:t>
                      </a:r>
                      <a:endParaRPr lang="es-ES" dirty="0"/>
                    </a:p>
                  </a:txBody>
                  <a:tcPr/>
                </a:tc>
                <a:extLst>
                  <a:ext uri="{0D108BD9-81ED-4DB2-BD59-A6C34878D82A}">
                    <a16:rowId xmlns:a16="http://schemas.microsoft.com/office/drawing/2014/main" val="1807846673"/>
                  </a:ext>
                </a:extLst>
              </a:tr>
              <a:tr h="370840">
                <a:tc>
                  <a:txBody>
                    <a:bodyPr/>
                    <a:lstStyle/>
                    <a:p>
                      <a:r>
                        <a:rPr lang="es-ES" b="1" dirty="0" err="1" smtClean="0"/>
                        <a:t>imul</a:t>
                      </a:r>
                      <a:r>
                        <a:rPr lang="es-ES" b="1" baseline="0" dirty="0" smtClean="0"/>
                        <a:t> </a:t>
                      </a:r>
                      <a:r>
                        <a:rPr lang="es-ES" b="0" baseline="0" dirty="0" smtClean="0"/>
                        <a:t>origen, destino</a:t>
                      </a:r>
                      <a:endParaRPr lang="es-ES" b="1" dirty="0"/>
                    </a:p>
                  </a:txBody>
                  <a:tcPr/>
                </a:tc>
                <a:tc>
                  <a:txBody>
                    <a:bodyPr/>
                    <a:lstStyle/>
                    <a:p>
                      <a:r>
                        <a:rPr lang="es-ES" sz="1800" b="0" i="0" kern="1200" dirty="0" smtClean="0">
                          <a:solidFill>
                            <a:schemeClr val="dk1"/>
                          </a:solidFill>
                          <a:effectLst/>
                          <a:latin typeface="+mn-lt"/>
                          <a:ea typeface="+mn-ea"/>
                          <a:cs typeface="+mn-cs"/>
                        </a:rPr>
                        <a:t>Múltiples destinos en origen</a:t>
                      </a:r>
                      <a:endParaRPr lang="es-ES" dirty="0"/>
                    </a:p>
                  </a:txBody>
                  <a:tcPr/>
                </a:tc>
                <a:extLst>
                  <a:ext uri="{0D108BD9-81ED-4DB2-BD59-A6C34878D82A}">
                    <a16:rowId xmlns:a16="http://schemas.microsoft.com/office/drawing/2014/main" val="1546028510"/>
                  </a:ext>
                </a:extLst>
              </a:tr>
              <a:tr h="370840">
                <a:tc>
                  <a:txBody>
                    <a:bodyPr/>
                    <a:lstStyle/>
                    <a:p>
                      <a:r>
                        <a:rPr lang="es-ES" b="1" dirty="0" err="1" smtClean="0"/>
                        <a:t>xor</a:t>
                      </a:r>
                      <a:r>
                        <a:rPr lang="es-ES" b="0" dirty="0" smtClean="0"/>
                        <a:t> origen, destino</a:t>
                      </a:r>
                      <a:endParaRPr lang="es-ES" b="1" dirty="0"/>
                    </a:p>
                  </a:txBody>
                  <a:tcPr/>
                </a:tc>
                <a:tc>
                  <a:txBody>
                    <a:bodyPr/>
                    <a:lstStyle/>
                    <a:p>
                      <a:r>
                        <a:rPr lang="es-ES" dirty="0" smtClean="0"/>
                        <a:t>Destinación de valor a nivel de bit </a:t>
                      </a:r>
                      <a:r>
                        <a:rPr lang="es-ES" b="1" dirty="0" smtClean="0"/>
                        <a:t>XOR</a:t>
                      </a:r>
                      <a:r>
                        <a:rPr lang="es-ES" dirty="0" smtClean="0"/>
                        <a:t> en origen</a:t>
                      </a:r>
                      <a:endParaRPr lang="es-ES" dirty="0"/>
                    </a:p>
                  </a:txBody>
                  <a:tcPr/>
                </a:tc>
                <a:extLst>
                  <a:ext uri="{0D108BD9-81ED-4DB2-BD59-A6C34878D82A}">
                    <a16:rowId xmlns:a16="http://schemas.microsoft.com/office/drawing/2014/main" val="1469680649"/>
                  </a:ext>
                </a:extLst>
              </a:tr>
              <a:tr h="370840">
                <a:tc>
                  <a:txBody>
                    <a:bodyPr/>
                    <a:lstStyle/>
                    <a:p>
                      <a:r>
                        <a:rPr lang="es-ES" b="1" dirty="0" err="1" smtClean="0"/>
                        <a:t>or</a:t>
                      </a:r>
                      <a:r>
                        <a:rPr lang="es-ES" b="0" dirty="0" smtClean="0"/>
                        <a:t> origen, destino</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Destinación de valor a nivel de bit </a:t>
                      </a:r>
                      <a:r>
                        <a:rPr lang="es-ES" b="1" dirty="0" smtClean="0"/>
                        <a:t>OR</a:t>
                      </a:r>
                      <a:r>
                        <a:rPr lang="es-ES" dirty="0" smtClean="0"/>
                        <a:t> en origen</a:t>
                      </a:r>
                    </a:p>
                  </a:txBody>
                  <a:tcPr/>
                </a:tc>
                <a:extLst>
                  <a:ext uri="{0D108BD9-81ED-4DB2-BD59-A6C34878D82A}">
                    <a16:rowId xmlns:a16="http://schemas.microsoft.com/office/drawing/2014/main" val="3854042591"/>
                  </a:ext>
                </a:extLst>
              </a:tr>
              <a:tr h="370840">
                <a:tc>
                  <a:txBody>
                    <a:bodyPr/>
                    <a:lstStyle/>
                    <a:p>
                      <a:r>
                        <a:rPr lang="es-ES" b="1" dirty="0" smtClean="0"/>
                        <a:t>and </a:t>
                      </a:r>
                      <a:r>
                        <a:rPr lang="es-ES" b="0" dirty="0" smtClean="0"/>
                        <a:t>origen, destino</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Destinación de valor a nivel de bit </a:t>
                      </a:r>
                      <a:r>
                        <a:rPr lang="es-ES" b="1" dirty="0" smtClean="0"/>
                        <a:t>AND</a:t>
                      </a:r>
                      <a:r>
                        <a:rPr lang="es-ES" dirty="0" smtClean="0"/>
                        <a:t> en origen</a:t>
                      </a:r>
                    </a:p>
                  </a:txBody>
                  <a:tcPr/>
                </a:tc>
                <a:extLst>
                  <a:ext uri="{0D108BD9-81ED-4DB2-BD59-A6C34878D82A}">
                    <a16:rowId xmlns:a16="http://schemas.microsoft.com/office/drawing/2014/main" val="2845117430"/>
                  </a:ext>
                </a:extLst>
              </a:tr>
            </a:tbl>
          </a:graphicData>
        </a:graphic>
      </p:graphicFrame>
    </p:spTree>
    <p:extLst>
      <p:ext uri="{BB962C8B-B14F-4D97-AF65-F5344CB8AC3E}">
        <p14:creationId xmlns:p14="http://schemas.microsoft.com/office/powerpoint/2010/main" val="40656586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Índice</a:t>
            </a:r>
            <a:endParaRPr lang="es-ES" dirty="0"/>
          </a:p>
        </p:txBody>
      </p:sp>
      <p:sp>
        <p:nvSpPr>
          <p:cNvPr id="3" name="Marcador de contenido 2"/>
          <p:cNvSpPr>
            <a:spLocks noGrp="1"/>
          </p:cNvSpPr>
          <p:nvPr>
            <p:ph idx="1"/>
          </p:nvPr>
        </p:nvSpPr>
        <p:spPr>
          <a:xfrm>
            <a:off x="1296865" y="1370855"/>
            <a:ext cx="10211460" cy="4686487"/>
          </a:xfrm>
        </p:spPr>
        <p:txBody>
          <a:bodyPr>
            <a:noAutofit/>
          </a:bodyPr>
          <a:lstStyle/>
          <a:p>
            <a:pPr marL="0" indent="0">
              <a:buNone/>
            </a:pPr>
            <a:r>
              <a:rPr lang="es-ES" sz="2800" b="1" dirty="0" smtClean="0">
                <a:latin typeface="Calibri Light" panose="020F0302020204030204" pitchFamily="34" charset="0"/>
                <a:cs typeface="Calibri Light" panose="020F0302020204030204" pitchFamily="34" charset="0"/>
              </a:rPr>
              <a:t>Buffer </a:t>
            </a:r>
            <a:r>
              <a:rPr lang="es-ES" sz="2800" b="1" dirty="0" err="1" smtClean="0">
                <a:latin typeface="Calibri Light" panose="020F0302020204030204" pitchFamily="34" charset="0"/>
                <a:cs typeface="Calibri Light" panose="020F0302020204030204" pitchFamily="34" charset="0"/>
              </a:rPr>
              <a:t>overflow</a:t>
            </a:r>
            <a:r>
              <a:rPr lang="es-ES" sz="2800" b="1" dirty="0" smtClean="0">
                <a:latin typeface="Calibri Light" panose="020F0302020204030204" pitchFamily="34" charset="0"/>
                <a:cs typeface="Calibri Light" panose="020F0302020204030204" pitchFamily="34" charset="0"/>
              </a:rPr>
              <a:t> en entornos de 64 bits</a:t>
            </a:r>
          </a:p>
          <a:p>
            <a:pPr marL="0" indent="0">
              <a:buNone/>
            </a:pP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6.1</a:t>
            </a: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hlinkClick r:id="rId2" action="ppaction://hlinksldjump"/>
              </a:rPr>
              <a:t>Introducción</a:t>
            </a: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		3</a:t>
            </a:r>
            <a:endParaRPr lang="es-ES" b="1" dirty="0">
              <a:latin typeface="Calibri Light" panose="020F0302020204030204" pitchFamily="34" charset="0"/>
              <a:cs typeface="Calibri Light" panose="020F0302020204030204" pitchFamily="34" charset="0"/>
            </a:endParaRPr>
          </a:p>
          <a:p>
            <a:pPr marL="0" indent="0">
              <a:buNone/>
            </a:pP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6.2</a:t>
            </a: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hlinkClick r:id="rId3" action="ppaction://hlinksldjump"/>
              </a:rPr>
              <a:t>Registros</a:t>
            </a:r>
            <a:r>
              <a:rPr lang="es-ES" b="1" dirty="0" smtClean="0">
                <a:latin typeface="Calibri Light" panose="020F0302020204030204" pitchFamily="34" charset="0"/>
                <a:cs typeface="Calibri Light" panose="020F0302020204030204" pitchFamily="34" charset="0"/>
              </a:rPr>
              <a:t>		</a:t>
            </a: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			6</a:t>
            </a:r>
          </a:p>
          <a:p>
            <a:pPr marL="0" indent="0">
              <a:buNone/>
            </a:pP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6.3	</a:t>
            </a:r>
            <a:r>
              <a:rPr lang="es-ES" b="1" dirty="0" smtClean="0">
                <a:latin typeface="Calibri Light" panose="020F0302020204030204" pitchFamily="34" charset="0"/>
                <a:cs typeface="Calibri Light" panose="020F0302020204030204" pitchFamily="34" charset="0"/>
                <a:hlinkClick r:id="rId4" action="ppaction://hlinksldjump"/>
              </a:rPr>
              <a:t>Instrucciones</a:t>
            </a:r>
            <a:r>
              <a:rPr lang="es-ES" b="1" dirty="0" smtClean="0">
                <a:latin typeface="Calibri Light" panose="020F0302020204030204" pitchFamily="34" charset="0"/>
                <a:cs typeface="Calibri Light" panose="020F0302020204030204" pitchFamily="34" charset="0"/>
              </a:rPr>
              <a:t>						16</a:t>
            </a:r>
          </a:p>
          <a:p>
            <a:pPr marL="0" indent="0">
              <a:buNone/>
            </a:pP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6.4	</a:t>
            </a:r>
            <a:r>
              <a:rPr lang="es-ES" b="1" dirty="0" err="1" smtClean="0">
                <a:latin typeface="Calibri Light" panose="020F0302020204030204" pitchFamily="34" charset="0"/>
                <a:cs typeface="Calibri Light" panose="020F0302020204030204" pitchFamily="34" charset="0"/>
                <a:hlinkClick r:id="rId5" action="ppaction://hlinksldjump"/>
              </a:rPr>
              <a:t>Arrays</a:t>
            </a:r>
            <a:r>
              <a:rPr lang="es-ES" b="1" dirty="0" smtClean="0">
                <a:latin typeface="Calibri Light" panose="020F0302020204030204" pitchFamily="34" charset="0"/>
                <a:cs typeface="Calibri Light" panose="020F0302020204030204" pitchFamily="34" charset="0"/>
              </a:rPr>
              <a:t>							31</a:t>
            </a:r>
          </a:p>
          <a:p>
            <a:pPr marL="0" indent="0">
              <a:buNone/>
            </a:pP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6.5	</a:t>
            </a:r>
            <a:r>
              <a:rPr lang="es-ES" b="1" dirty="0" smtClean="0">
                <a:latin typeface="Calibri Light" panose="020F0302020204030204" pitchFamily="34" charset="0"/>
                <a:cs typeface="Calibri Light" panose="020F0302020204030204" pitchFamily="34" charset="0"/>
                <a:hlinkClick r:id="rId6" action="ppaction://hlinksldjump"/>
              </a:rPr>
              <a:t>Llamando una función</a:t>
            </a:r>
            <a:r>
              <a:rPr lang="es-ES" b="1" dirty="0" smtClean="0">
                <a:latin typeface="Calibri Light" panose="020F0302020204030204" pitchFamily="34" charset="0"/>
                <a:cs typeface="Calibri Light" panose="020F0302020204030204" pitchFamily="34" charset="0"/>
              </a:rPr>
              <a:t>					32</a:t>
            </a:r>
          </a:p>
          <a:p>
            <a:pPr marL="0" indent="0">
              <a:buNone/>
            </a:pP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6.6	</a:t>
            </a:r>
            <a:r>
              <a:rPr lang="es-ES" b="1" dirty="0" smtClean="0">
                <a:latin typeface="Calibri Light" panose="020F0302020204030204" pitchFamily="34" charset="0"/>
                <a:cs typeface="Calibri Light" panose="020F0302020204030204" pitchFamily="34" charset="0"/>
                <a:hlinkClick r:id="rId7" action="ppaction://hlinksldjump"/>
              </a:rPr>
              <a:t>Escribiendo una función</a:t>
            </a:r>
            <a:r>
              <a:rPr lang="es-ES" b="1" dirty="0" smtClean="0">
                <a:latin typeface="Calibri Light" panose="020F0302020204030204" pitchFamily="34" charset="0"/>
                <a:cs typeface="Calibri Light" panose="020F0302020204030204" pitchFamily="34" charset="0"/>
              </a:rPr>
              <a:t>					33</a:t>
            </a:r>
          </a:p>
          <a:p>
            <a:pPr marL="0" indent="0">
              <a:buNone/>
            </a:pP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6.7	</a:t>
            </a:r>
            <a:r>
              <a:rPr lang="es-ES" b="1" dirty="0" smtClean="0">
                <a:latin typeface="Calibri Light" panose="020F0302020204030204" pitchFamily="34" charset="0"/>
                <a:cs typeface="Calibri Light" panose="020F0302020204030204" pitchFamily="34" charset="0"/>
                <a:hlinkClick r:id="rId8" action="ppaction://hlinksldjump"/>
              </a:rPr>
              <a:t>Alojamiento dinámico en la </a:t>
            </a:r>
            <a:r>
              <a:rPr lang="es-ES" b="1" dirty="0" err="1" smtClean="0">
                <a:latin typeface="Calibri Light" panose="020F0302020204030204" pitchFamily="34" charset="0"/>
                <a:cs typeface="Calibri Light" panose="020F0302020204030204" pitchFamily="34" charset="0"/>
                <a:hlinkClick r:id="rId8" action="ppaction://hlinksldjump"/>
              </a:rPr>
              <a:t>stack</a:t>
            </a:r>
            <a:r>
              <a:rPr lang="es-ES" b="1" dirty="0" smtClean="0">
                <a:latin typeface="Calibri Light" panose="020F0302020204030204" pitchFamily="34" charset="0"/>
                <a:cs typeface="Calibri Light" panose="020F0302020204030204" pitchFamily="34" charset="0"/>
              </a:rPr>
              <a:t>				39</a:t>
            </a:r>
          </a:p>
          <a:p>
            <a:pPr marL="0" indent="0">
              <a:buNone/>
            </a:pP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6.8	</a:t>
            </a:r>
            <a:r>
              <a:rPr lang="es-ES" b="1" dirty="0" err="1" smtClean="0">
                <a:latin typeface="Calibri Light" panose="020F0302020204030204" pitchFamily="34" charset="0"/>
                <a:cs typeface="Calibri Light" panose="020F0302020204030204" pitchFamily="34" charset="0"/>
                <a:hlinkClick r:id="rId9" action="ppaction://hlinksldjump"/>
              </a:rPr>
              <a:t>Stack</a:t>
            </a:r>
            <a:r>
              <a:rPr lang="es-ES" b="1" dirty="0" smtClean="0">
                <a:latin typeface="Calibri Light" panose="020F0302020204030204" pitchFamily="34" charset="0"/>
                <a:cs typeface="Calibri Light" panose="020F0302020204030204" pitchFamily="34" charset="0"/>
                <a:hlinkClick r:id="rId9" action="ppaction://hlinksldjump"/>
              </a:rPr>
              <a:t> </a:t>
            </a:r>
            <a:r>
              <a:rPr lang="es-ES" b="1" dirty="0" err="1" smtClean="0">
                <a:latin typeface="Calibri Light" panose="020F0302020204030204" pitchFamily="34" charset="0"/>
                <a:cs typeface="Calibri Light" panose="020F0302020204030204" pitchFamily="34" charset="0"/>
                <a:hlinkClick r:id="rId9" action="ppaction://hlinksldjump"/>
              </a:rPr>
              <a:t>Smashing</a:t>
            </a:r>
            <a:r>
              <a:rPr lang="es-ES" b="1" dirty="0" smtClean="0">
                <a:latin typeface="Calibri Light" panose="020F0302020204030204" pitchFamily="34" charset="0"/>
                <a:cs typeface="Calibri Light" panose="020F0302020204030204" pitchFamily="34" charset="0"/>
                <a:hlinkClick r:id="rId9" action="ppaction://hlinksldjump"/>
              </a:rPr>
              <a:t> en 64 bits</a:t>
            </a:r>
            <a:r>
              <a:rPr lang="es-ES" b="1" dirty="0" smtClean="0">
                <a:latin typeface="Calibri Light" panose="020F0302020204030204" pitchFamily="34" charset="0"/>
                <a:cs typeface="Calibri Light" panose="020F0302020204030204" pitchFamily="34" charset="0"/>
              </a:rPr>
              <a:t>					41</a:t>
            </a:r>
          </a:p>
          <a:p>
            <a:pPr marL="0" indent="0">
              <a:buNone/>
            </a:pPr>
            <a:r>
              <a:rPr lang="es-ES" b="1" dirty="0">
                <a:latin typeface="Calibri Light" panose="020F0302020204030204" pitchFamily="34" charset="0"/>
                <a:cs typeface="Calibri Light" panose="020F0302020204030204" pitchFamily="34" charset="0"/>
              </a:rPr>
              <a:t>	</a:t>
            </a:r>
            <a:r>
              <a:rPr lang="es-ES" b="1" dirty="0" smtClean="0">
                <a:latin typeface="Calibri Light" panose="020F0302020204030204" pitchFamily="34" charset="0"/>
                <a:cs typeface="Calibri Light" panose="020F0302020204030204" pitchFamily="34" charset="0"/>
              </a:rPr>
              <a:t>6.9	</a:t>
            </a:r>
            <a:r>
              <a:rPr lang="es-ES" b="1" dirty="0" smtClean="0">
                <a:latin typeface="Calibri Light" panose="020F0302020204030204" pitchFamily="34" charset="0"/>
                <a:cs typeface="Calibri Light" panose="020F0302020204030204" pitchFamily="34" charset="0"/>
                <a:hlinkClick r:id="rId10" action="ppaction://hlinksldjump"/>
              </a:rPr>
              <a:t>Evasión de NX</a:t>
            </a:r>
            <a:r>
              <a:rPr lang="es-ES" b="1" dirty="0" smtClean="0">
                <a:latin typeface="Calibri Light" panose="020F0302020204030204" pitchFamily="34" charset="0"/>
                <a:cs typeface="Calibri Light" panose="020F0302020204030204" pitchFamily="34" charset="0"/>
              </a:rPr>
              <a:t>						68</a:t>
            </a:r>
          </a:p>
        </p:txBody>
      </p:sp>
    </p:spTree>
    <p:extLst>
      <p:ext uri="{BB962C8B-B14F-4D97-AF65-F5344CB8AC3E}">
        <p14:creationId xmlns:p14="http://schemas.microsoft.com/office/powerpoint/2010/main" val="11786454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Operaciones aritméticas</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Intercambio: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2491849650"/>
              </p:ext>
            </p:extLst>
          </p:nvPr>
        </p:nvGraphicFramePr>
        <p:xfrm>
          <a:off x="1276896" y="2553821"/>
          <a:ext cx="9854231" cy="1483360"/>
        </p:xfrm>
        <a:graphic>
          <a:graphicData uri="http://schemas.openxmlformats.org/drawingml/2006/table">
            <a:tbl>
              <a:tblPr firstRow="1" bandRow="1">
                <a:tableStyleId>{5C22544A-7EE6-4342-B048-85BDC9FD1C3A}</a:tableStyleId>
              </a:tblPr>
              <a:tblGrid>
                <a:gridCol w="2256003">
                  <a:extLst>
                    <a:ext uri="{9D8B030D-6E8A-4147-A177-3AD203B41FA5}">
                      <a16:colId xmlns:a16="http://schemas.microsoft.com/office/drawing/2014/main" val="2043138385"/>
                    </a:ext>
                  </a:extLst>
                </a:gridCol>
                <a:gridCol w="7598228">
                  <a:extLst>
                    <a:ext uri="{9D8B030D-6E8A-4147-A177-3AD203B41FA5}">
                      <a16:colId xmlns:a16="http://schemas.microsoft.com/office/drawing/2014/main" val="2259659779"/>
                    </a:ext>
                  </a:extLst>
                </a:gridCol>
              </a:tblGrid>
              <a:tr h="370840">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extLst>
                  <a:ext uri="{0D108BD9-81ED-4DB2-BD59-A6C34878D82A}">
                    <a16:rowId xmlns:a16="http://schemas.microsoft.com/office/drawing/2014/main" val="221726650"/>
                  </a:ext>
                </a:extLst>
              </a:tr>
              <a:tr h="370840">
                <a:tc>
                  <a:txBody>
                    <a:bodyPr/>
                    <a:lstStyle/>
                    <a:p>
                      <a:r>
                        <a:rPr lang="es-ES" b="1" dirty="0" smtClean="0"/>
                        <a:t>sal / </a:t>
                      </a:r>
                      <a:r>
                        <a:rPr lang="es-ES" b="1" dirty="0" err="1" smtClean="0"/>
                        <a:t>shl</a:t>
                      </a:r>
                      <a:r>
                        <a:rPr lang="es-ES" b="1" dirty="0" smtClean="0"/>
                        <a:t> </a:t>
                      </a:r>
                      <a:r>
                        <a:rPr lang="es-ES" b="0" dirty="0" smtClean="0"/>
                        <a:t>k, destino</a:t>
                      </a:r>
                      <a:endParaRPr lang="es-ES" b="0" dirty="0"/>
                    </a:p>
                  </a:txBody>
                  <a:tcPr/>
                </a:tc>
                <a:tc>
                  <a:txBody>
                    <a:bodyPr/>
                    <a:lstStyle/>
                    <a:p>
                      <a:r>
                        <a:rPr lang="es-ES" dirty="0" smtClean="0"/>
                        <a:t>Desplazamiento de destino</a:t>
                      </a:r>
                      <a:r>
                        <a:rPr lang="es-ES" baseline="0" dirty="0" smtClean="0"/>
                        <a:t> por k bits</a:t>
                      </a:r>
                      <a:endParaRPr lang="es-ES" dirty="0"/>
                    </a:p>
                  </a:txBody>
                  <a:tcPr/>
                </a:tc>
                <a:extLst>
                  <a:ext uri="{0D108BD9-81ED-4DB2-BD59-A6C34878D82A}">
                    <a16:rowId xmlns:a16="http://schemas.microsoft.com/office/drawing/2014/main" val="3073120747"/>
                  </a:ext>
                </a:extLst>
              </a:tr>
              <a:tr h="370840">
                <a:tc>
                  <a:txBody>
                    <a:bodyPr/>
                    <a:lstStyle/>
                    <a:p>
                      <a:r>
                        <a:rPr lang="es-ES" b="1" dirty="0" err="1" smtClean="0"/>
                        <a:t>Sar</a:t>
                      </a:r>
                      <a:r>
                        <a:rPr lang="es-ES" b="0" dirty="0" smtClean="0"/>
                        <a:t> k, destino</a:t>
                      </a:r>
                      <a:endParaRPr lang="es-ES" b="1" dirty="0"/>
                    </a:p>
                  </a:txBody>
                  <a:tcPr/>
                </a:tc>
                <a:tc>
                  <a:txBody>
                    <a:bodyPr/>
                    <a:lstStyle/>
                    <a:p>
                      <a:r>
                        <a:rPr lang="es-ES" dirty="0" smtClean="0"/>
                        <a:t>Desplazamiento aritmético de</a:t>
                      </a:r>
                      <a:r>
                        <a:rPr lang="es-ES" baseline="0" dirty="0" smtClean="0"/>
                        <a:t> destino por k bits</a:t>
                      </a:r>
                      <a:endParaRPr lang="es-ES" dirty="0"/>
                    </a:p>
                  </a:txBody>
                  <a:tcPr/>
                </a:tc>
                <a:extLst>
                  <a:ext uri="{0D108BD9-81ED-4DB2-BD59-A6C34878D82A}">
                    <a16:rowId xmlns:a16="http://schemas.microsoft.com/office/drawing/2014/main" val="1019122531"/>
                  </a:ext>
                </a:extLst>
              </a:tr>
              <a:tr h="370840">
                <a:tc>
                  <a:txBody>
                    <a:bodyPr/>
                    <a:lstStyle/>
                    <a:p>
                      <a:r>
                        <a:rPr lang="es-ES" b="1" dirty="0" err="1" smtClean="0"/>
                        <a:t>neg</a:t>
                      </a:r>
                      <a:r>
                        <a:rPr lang="es-ES" b="0" dirty="0" smtClean="0"/>
                        <a:t> destino</a:t>
                      </a:r>
                      <a:endParaRPr lang="es-ES" b="1" dirty="0"/>
                    </a:p>
                  </a:txBody>
                  <a:tcPr/>
                </a:tc>
                <a:tc>
                  <a:txBody>
                    <a:bodyPr/>
                    <a:lstStyle/>
                    <a:p>
                      <a:r>
                        <a:rPr lang="es-ES" dirty="0" smtClean="0"/>
                        <a:t>Desplazamiento</a:t>
                      </a:r>
                      <a:r>
                        <a:rPr lang="es-ES" baseline="0" dirty="0" smtClean="0"/>
                        <a:t> lógico de destino por k bits</a:t>
                      </a:r>
                      <a:endParaRPr lang="es-ES" dirty="0"/>
                    </a:p>
                  </a:txBody>
                  <a:tcPr/>
                </a:tc>
                <a:extLst>
                  <a:ext uri="{0D108BD9-81ED-4DB2-BD59-A6C34878D82A}">
                    <a16:rowId xmlns:a16="http://schemas.microsoft.com/office/drawing/2014/main" val="1807846673"/>
                  </a:ext>
                </a:extLst>
              </a:tr>
            </a:tbl>
          </a:graphicData>
        </a:graphic>
      </p:graphicFrame>
    </p:spTree>
    <p:extLst>
      <p:ext uri="{BB962C8B-B14F-4D97-AF65-F5344CB8AC3E}">
        <p14:creationId xmlns:p14="http://schemas.microsoft.com/office/powerpoint/2010/main" val="202236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Operaciones aritméticas</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Operaciones especiales: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2664380109"/>
              </p:ext>
            </p:extLst>
          </p:nvPr>
        </p:nvGraphicFramePr>
        <p:xfrm>
          <a:off x="1276896" y="2553821"/>
          <a:ext cx="9854231" cy="2931160"/>
        </p:xfrm>
        <a:graphic>
          <a:graphicData uri="http://schemas.openxmlformats.org/drawingml/2006/table">
            <a:tbl>
              <a:tblPr firstRow="1" bandRow="1">
                <a:tableStyleId>{5C22544A-7EE6-4342-B048-85BDC9FD1C3A}</a:tableStyleId>
              </a:tblPr>
              <a:tblGrid>
                <a:gridCol w="2256003">
                  <a:extLst>
                    <a:ext uri="{9D8B030D-6E8A-4147-A177-3AD203B41FA5}">
                      <a16:colId xmlns:a16="http://schemas.microsoft.com/office/drawing/2014/main" val="2043138385"/>
                    </a:ext>
                  </a:extLst>
                </a:gridCol>
                <a:gridCol w="7598228">
                  <a:extLst>
                    <a:ext uri="{9D8B030D-6E8A-4147-A177-3AD203B41FA5}">
                      <a16:colId xmlns:a16="http://schemas.microsoft.com/office/drawing/2014/main" val="2259659779"/>
                    </a:ext>
                  </a:extLst>
                </a:gridCol>
              </a:tblGrid>
              <a:tr h="370840">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extLst>
                  <a:ext uri="{0D108BD9-81ED-4DB2-BD59-A6C34878D82A}">
                    <a16:rowId xmlns:a16="http://schemas.microsoft.com/office/drawing/2014/main" val="221726650"/>
                  </a:ext>
                </a:extLst>
              </a:tr>
              <a:tr h="370840">
                <a:tc>
                  <a:txBody>
                    <a:bodyPr/>
                    <a:lstStyle/>
                    <a:p>
                      <a:r>
                        <a:rPr lang="es-ES" b="1" dirty="0" err="1" smtClean="0"/>
                        <a:t>imulq</a:t>
                      </a:r>
                      <a:r>
                        <a:rPr lang="es-ES" b="0" dirty="0" smtClean="0"/>
                        <a:t> origen</a:t>
                      </a:r>
                      <a:endParaRPr lang="es-ES" b="0" dirty="0"/>
                    </a:p>
                  </a:txBody>
                  <a:tcPr/>
                </a:tc>
                <a:tc>
                  <a:txBody>
                    <a:bodyPr/>
                    <a:lstStyle/>
                    <a:p>
                      <a:r>
                        <a:rPr lang="es-ES" dirty="0" smtClean="0"/>
                        <a:t>Multiplicador completo (firmado) de %</a:t>
                      </a:r>
                      <a:r>
                        <a:rPr lang="es-ES" b="1" dirty="0" smtClean="0"/>
                        <a:t>RAX</a:t>
                      </a:r>
                      <a:r>
                        <a:rPr lang="es-ES" dirty="0" smtClean="0"/>
                        <a:t> por origen, el resultado se almacena en </a:t>
                      </a:r>
                      <a:r>
                        <a:rPr lang="es-ES" b="1" dirty="0" smtClean="0"/>
                        <a:t>%RDX:%RAX</a:t>
                      </a:r>
                      <a:endParaRPr lang="es-ES" b="1" dirty="0"/>
                    </a:p>
                  </a:txBody>
                  <a:tcPr/>
                </a:tc>
                <a:extLst>
                  <a:ext uri="{0D108BD9-81ED-4DB2-BD59-A6C34878D82A}">
                    <a16:rowId xmlns:a16="http://schemas.microsoft.com/office/drawing/2014/main" val="3073120747"/>
                  </a:ext>
                </a:extLst>
              </a:tr>
              <a:tr h="370840">
                <a:tc>
                  <a:txBody>
                    <a:bodyPr/>
                    <a:lstStyle/>
                    <a:p>
                      <a:r>
                        <a:rPr lang="es-ES" b="1" dirty="0" err="1" smtClean="0"/>
                        <a:t>mulq</a:t>
                      </a:r>
                      <a:r>
                        <a:rPr lang="es-ES" b="1" dirty="0" smtClean="0"/>
                        <a:t> </a:t>
                      </a:r>
                      <a:r>
                        <a:rPr lang="es-ES" b="0" dirty="0" smtClean="0"/>
                        <a:t>origen</a:t>
                      </a:r>
                      <a:endParaRPr lang="es-ES" b="1" dirty="0"/>
                    </a:p>
                  </a:txBody>
                  <a:tcPr/>
                </a:tc>
                <a:tc>
                  <a:txBody>
                    <a:bodyPr/>
                    <a:lstStyle/>
                    <a:p>
                      <a:r>
                        <a:rPr lang="es-ES" dirty="0" smtClean="0"/>
                        <a:t>Multiplicador completo (no firmado) de %</a:t>
                      </a:r>
                      <a:r>
                        <a:rPr lang="es-ES" b="1" dirty="0" smtClean="0"/>
                        <a:t>RAX</a:t>
                      </a:r>
                      <a:r>
                        <a:rPr lang="es-ES" dirty="0" smtClean="0"/>
                        <a:t> por origen, el resultado se almacena en </a:t>
                      </a:r>
                      <a:r>
                        <a:rPr lang="es-ES" b="1" dirty="0" smtClean="0"/>
                        <a:t>%RDX:%RAX</a:t>
                      </a:r>
                      <a:endParaRPr lang="es-ES" b="1" dirty="0"/>
                    </a:p>
                  </a:txBody>
                  <a:tcPr/>
                </a:tc>
                <a:extLst>
                  <a:ext uri="{0D108BD9-81ED-4DB2-BD59-A6C34878D82A}">
                    <a16:rowId xmlns:a16="http://schemas.microsoft.com/office/drawing/2014/main" val="1019122531"/>
                  </a:ext>
                </a:extLst>
              </a:tr>
              <a:tr h="370840">
                <a:tc>
                  <a:txBody>
                    <a:bodyPr/>
                    <a:lstStyle/>
                    <a:p>
                      <a:r>
                        <a:rPr lang="es-ES" b="1" dirty="0" err="1" smtClean="0"/>
                        <a:t>idivq</a:t>
                      </a:r>
                      <a:r>
                        <a:rPr lang="es-ES" b="0" dirty="0" smtClean="0"/>
                        <a:t> origen</a:t>
                      </a:r>
                      <a:endParaRPr lang="es-ES" b="1" dirty="0"/>
                    </a:p>
                  </a:txBody>
                  <a:tcPr/>
                </a:tc>
                <a:tc>
                  <a:txBody>
                    <a:bodyPr/>
                    <a:lstStyle/>
                    <a:p>
                      <a:r>
                        <a:rPr lang="es-ES" dirty="0" smtClean="0"/>
                        <a:t>División</a:t>
                      </a:r>
                      <a:r>
                        <a:rPr lang="es-ES" baseline="0" dirty="0" smtClean="0"/>
                        <a:t> (firmada) </a:t>
                      </a:r>
                      <a:r>
                        <a:rPr lang="es-ES" b="1" baseline="0" dirty="0" smtClean="0"/>
                        <a:t>%RDX:%RAX</a:t>
                      </a:r>
                      <a:r>
                        <a:rPr lang="es-ES" b="0" baseline="0" dirty="0" smtClean="0"/>
                        <a:t> entre origen, el coeficiente es almacenado en </a:t>
                      </a:r>
                      <a:r>
                        <a:rPr lang="es-ES" b="1" baseline="0" dirty="0" smtClean="0"/>
                        <a:t>%RAX</a:t>
                      </a:r>
                      <a:r>
                        <a:rPr lang="es-ES" b="0" baseline="0" dirty="0" smtClean="0"/>
                        <a:t>, el restante en </a:t>
                      </a:r>
                      <a:r>
                        <a:rPr lang="es-ES" b="1" baseline="0" dirty="0" smtClean="0"/>
                        <a:t>%RDX</a:t>
                      </a:r>
                      <a:endParaRPr lang="es-ES" b="1" dirty="0"/>
                    </a:p>
                  </a:txBody>
                  <a:tcPr/>
                </a:tc>
                <a:extLst>
                  <a:ext uri="{0D108BD9-81ED-4DB2-BD59-A6C34878D82A}">
                    <a16:rowId xmlns:a16="http://schemas.microsoft.com/office/drawing/2014/main" val="1807846673"/>
                  </a:ext>
                </a:extLst>
              </a:tr>
              <a:tr h="370840">
                <a:tc>
                  <a:txBody>
                    <a:bodyPr/>
                    <a:lstStyle/>
                    <a:p>
                      <a:r>
                        <a:rPr lang="es-ES" b="1" dirty="0" err="1" smtClean="0"/>
                        <a:t>divq</a:t>
                      </a:r>
                      <a:r>
                        <a:rPr lang="es-ES" b="1" dirty="0" smtClean="0"/>
                        <a:t> </a:t>
                      </a:r>
                      <a:r>
                        <a:rPr lang="es-ES" b="0" dirty="0" smtClean="0"/>
                        <a:t>origen</a:t>
                      </a:r>
                      <a:endParaRPr lang="es-ES" b="1" dirty="0"/>
                    </a:p>
                  </a:txBody>
                  <a:tcPr/>
                </a:tc>
                <a:tc>
                  <a:txBody>
                    <a:bodyPr/>
                    <a:lstStyle/>
                    <a:p>
                      <a:r>
                        <a:rPr lang="es-ES" dirty="0" smtClean="0"/>
                        <a:t>División</a:t>
                      </a:r>
                      <a:r>
                        <a:rPr lang="es-ES" baseline="0" dirty="0" smtClean="0"/>
                        <a:t> (no firmada) </a:t>
                      </a:r>
                      <a:r>
                        <a:rPr lang="es-ES" b="1" baseline="0" dirty="0" smtClean="0"/>
                        <a:t>%RDX:%RAX</a:t>
                      </a:r>
                      <a:r>
                        <a:rPr lang="es-ES" b="0" baseline="0" dirty="0" smtClean="0"/>
                        <a:t> entre origen, el coeficiente es almacenado en </a:t>
                      </a:r>
                      <a:r>
                        <a:rPr lang="es-ES" b="1" baseline="0" dirty="0" smtClean="0"/>
                        <a:t>%RAX</a:t>
                      </a:r>
                      <a:r>
                        <a:rPr lang="es-ES" b="0" baseline="0" dirty="0" smtClean="0"/>
                        <a:t>, el restante en </a:t>
                      </a:r>
                      <a:r>
                        <a:rPr lang="es-ES" b="1" baseline="0" dirty="0" smtClean="0"/>
                        <a:t>%RDX</a:t>
                      </a:r>
                      <a:endParaRPr lang="es-ES" b="1" dirty="0"/>
                    </a:p>
                  </a:txBody>
                  <a:tcPr/>
                </a:tc>
                <a:extLst>
                  <a:ext uri="{0D108BD9-81ED-4DB2-BD59-A6C34878D82A}">
                    <a16:rowId xmlns:a16="http://schemas.microsoft.com/office/drawing/2014/main" val="1546028510"/>
                  </a:ext>
                </a:extLst>
              </a:tr>
            </a:tbl>
          </a:graphicData>
        </a:graphic>
      </p:graphicFrame>
    </p:spTree>
    <p:extLst>
      <p:ext uri="{BB962C8B-B14F-4D97-AF65-F5344CB8AC3E}">
        <p14:creationId xmlns:p14="http://schemas.microsoft.com/office/powerpoint/2010/main" val="2452948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Operaciones de comprobación y comparación</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232758020"/>
              </p:ext>
            </p:extLst>
          </p:nvPr>
        </p:nvGraphicFramePr>
        <p:xfrm>
          <a:off x="1276896" y="2194080"/>
          <a:ext cx="9854231" cy="1112520"/>
        </p:xfrm>
        <a:graphic>
          <a:graphicData uri="http://schemas.openxmlformats.org/drawingml/2006/table">
            <a:tbl>
              <a:tblPr firstRow="1" bandRow="1">
                <a:tableStyleId>{5C22544A-7EE6-4342-B048-85BDC9FD1C3A}</a:tableStyleId>
              </a:tblPr>
              <a:tblGrid>
                <a:gridCol w="2337161">
                  <a:extLst>
                    <a:ext uri="{9D8B030D-6E8A-4147-A177-3AD203B41FA5}">
                      <a16:colId xmlns:a16="http://schemas.microsoft.com/office/drawing/2014/main" val="2043138385"/>
                    </a:ext>
                  </a:extLst>
                </a:gridCol>
                <a:gridCol w="7517070">
                  <a:extLst>
                    <a:ext uri="{9D8B030D-6E8A-4147-A177-3AD203B41FA5}">
                      <a16:colId xmlns:a16="http://schemas.microsoft.com/office/drawing/2014/main" val="2259659779"/>
                    </a:ext>
                  </a:extLst>
                </a:gridCol>
              </a:tblGrid>
              <a:tr h="370840">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extLst>
                  <a:ext uri="{0D108BD9-81ED-4DB2-BD59-A6C34878D82A}">
                    <a16:rowId xmlns:a16="http://schemas.microsoft.com/office/drawing/2014/main" val="221726650"/>
                  </a:ext>
                </a:extLst>
              </a:tr>
              <a:tr h="370840">
                <a:tc>
                  <a:txBody>
                    <a:bodyPr/>
                    <a:lstStyle/>
                    <a:p>
                      <a:r>
                        <a:rPr lang="es-ES" b="1" dirty="0" err="1" smtClean="0"/>
                        <a:t>cmp</a:t>
                      </a:r>
                      <a:r>
                        <a:rPr lang="es-ES" b="0" dirty="0" smtClean="0"/>
                        <a:t> origen2 origen1</a:t>
                      </a:r>
                      <a:endParaRPr lang="es-ES" b="0" dirty="0"/>
                    </a:p>
                  </a:txBody>
                  <a:tcPr/>
                </a:tc>
                <a:tc>
                  <a:txBody>
                    <a:bodyPr/>
                    <a:lstStyle/>
                    <a:p>
                      <a:r>
                        <a:rPr lang="es-ES" dirty="0" smtClean="0"/>
                        <a:t>Establece</a:t>
                      </a:r>
                      <a:r>
                        <a:rPr lang="es-ES" baseline="0" dirty="0" smtClean="0"/>
                        <a:t> códigos de condición acordes a origen1 - origen2</a:t>
                      </a:r>
                      <a:endParaRPr lang="es-ES" b="1" dirty="0"/>
                    </a:p>
                  </a:txBody>
                  <a:tcPr/>
                </a:tc>
                <a:extLst>
                  <a:ext uri="{0D108BD9-81ED-4DB2-BD59-A6C34878D82A}">
                    <a16:rowId xmlns:a16="http://schemas.microsoft.com/office/drawing/2014/main" val="3073120747"/>
                  </a:ext>
                </a:extLst>
              </a:tr>
              <a:tr h="370840">
                <a:tc>
                  <a:txBody>
                    <a:bodyPr/>
                    <a:lstStyle/>
                    <a:p>
                      <a:r>
                        <a:rPr lang="es-ES" b="1" dirty="0" smtClean="0"/>
                        <a:t>test </a:t>
                      </a:r>
                      <a:r>
                        <a:rPr lang="es-ES" b="0" dirty="0" smtClean="0"/>
                        <a:t>origen2 origen1</a:t>
                      </a:r>
                      <a:endParaRPr lang="es-ES" b="1" dirty="0"/>
                    </a:p>
                  </a:txBody>
                  <a:tcPr/>
                </a:tc>
                <a:tc>
                  <a:txBody>
                    <a:bodyPr/>
                    <a:lstStyle/>
                    <a:p>
                      <a:r>
                        <a:rPr lang="es-ES" dirty="0" smtClean="0"/>
                        <a:t>Establece</a:t>
                      </a:r>
                      <a:r>
                        <a:rPr lang="es-ES" baseline="0" dirty="0" smtClean="0"/>
                        <a:t> códigos de condición acordes a origen1 &amp; origen2</a:t>
                      </a:r>
                      <a:endParaRPr lang="es-ES" b="1" dirty="0"/>
                    </a:p>
                  </a:txBody>
                  <a:tcPr/>
                </a:tc>
                <a:extLst>
                  <a:ext uri="{0D108BD9-81ED-4DB2-BD59-A6C34878D82A}">
                    <a16:rowId xmlns:a16="http://schemas.microsoft.com/office/drawing/2014/main" val="1019122531"/>
                  </a:ext>
                </a:extLst>
              </a:tr>
            </a:tbl>
          </a:graphicData>
        </a:graphic>
      </p:graphicFrame>
    </p:spTree>
    <p:extLst>
      <p:ext uri="{BB962C8B-B14F-4D97-AF65-F5344CB8AC3E}">
        <p14:creationId xmlns:p14="http://schemas.microsoft.com/office/powerpoint/2010/main" val="36383170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Instrucciones para establecer condicionales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796677798"/>
              </p:ext>
            </p:extLst>
          </p:nvPr>
        </p:nvGraphicFramePr>
        <p:xfrm>
          <a:off x="1168884" y="2260120"/>
          <a:ext cx="9854231" cy="2865120"/>
        </p:xfrm>
        <a:graphic>
          <a:graphicData uri="http://schemas.openxmlformats.org/drawingml/2006/table">
            <a:tbl>
              <a:tblPr firstRow="1" bandRow="1">
                <a:tableStyleId>{5C22544A-7EE6-4342-B048-85BDC9FD1C3A}</a:tableStyleId>
              </a:tblPr>
              <a:tblGrid>
                <a:gridCol w="2379859">
                  <a:extLst>
                    <a:ext uri="{9D8B030D-6E8A-4147-A177-3AD203B41FA5}">
                      <a16:colId xmlns:a16="http://schemas.microsoft.com/office/drawing/2014/main" val="2043138385"/>
                    </a:ext>
                  </a:extLst>
                </a:gridCol>
                <a:gridCol w="5682343">
                  <a:extLst>
                    <a:ext uri="{9D8B030D-6E8A-4147-A177-3AD203B41FA5}">
                      <a16:colId xmlns:a16="http://schemas.microsoft.com/office/drawing/2014/main" val="2259659779"/>
                    </a:ext>
                  </a:extLst>
                </a:gridCol>
                <a:gridCol w="1792029">
                  <a:extLst>
                    <a:ext uri="{9D8B030D-6E8A-4147-A177-3AD203B41FA5}">
                      <a16:colId xmlns:a16="http://schemas.microsoft.com/office/drawing/2014/main" val="4184696241"/>
                    </a:ext>
                  </a:extLst>
                </a:gridCol>
              </a:tblGrid>
              <a:tr h="370840">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tc>
                  <a:txBody>
                    <a:bodyPr/>
                    <a:lstStyle/>
                    <a:p>
                      <a:pPr algn="ctr"/>
                      <a:r>
                        <a:rPr lang="es-ES" dirty="0" smtClean="0">
                          <a:solidFill>
                            <a:srgbClr val="FFFFFF"/>
                          </a:solidFill>
                        </a:rPr>
                        <a:t>Código de condición</a:t>
                      </a:r>
                      <a:endParaRPr lang="es-ES" dirty="0">
                        <a:solidFill>
                          <a:srgbClr val="FFFFFF"/>
                        </a:solidFill>
                      </a:endParaRPr>
                    </a:p>
                  </a:txBody>
                  <a:tcPr/>
                </a:tc>
                <a:extLst>
                  <a:ext uri="{0D108BD9-81ED-4DB2-BD59-A6C34878D82A}">
                    <a16:rowId xmlns:a16="http://schemas.microsoft.com/office/drawing/2014/main" val="221726650"/>
                  </a:ext>
                </a:extLst>
              </a:tr>
              <a:tr h="370840">
                <a:tc>
                  <a:txBody>
                    <a:bodyPr/>
                    <a:lstStyle/>
                    <a:p>
                      <a:r>
                        <a:rPr lang="es-ES" b="1" dirty="0" smtClean="0"/>
                        <a:t>sete </a:t>
                      </a:r>
                      <a:r>
                        <a:rPr lang="es-ES" b="0" dirty="0" smtClean="0"/>
                        <a:t>/ </a:t>
                      </a:r>
                      <a:r>
                        <a:rPr lang="es-ES" b="1" dirty="0" err="1" smtClean="0"/>
                        <a:t>setz</a:t>
                      </a:r>
                      <a:r>
                        <a:rPr lang="es-ES" b="1" dirty="0" smtClean="0"/>
                        <a:t> </a:t>
                      </a:r>
                      <a:r>
                        <a:rPr lang="es-ES" b="0" dirty="0" smtClean="0"/>
                        <a:t>destino</a:t>
                      </a:r>
                      <a:endParaRPr lang="es-ES" b="0" dirty="0"/>
                    </a:p>
                  </a:txBody>
                  <a:tcPr/>
                </a:tc>
                <a:tc>
                  <a:txBody>
                    <a:bodyPr/>
                    <a:lstStyle/>
                    <a:p>
                      <a:r>
                        <a:rPr lang="es-ES" dirty="0" smtClean="0"/>
                        <a:t>Establecer si</a:t>
                      </a:r>
                      <a:r>
                        <a:rPr lang="es-ES" baseline="0" dirty="0" smtClean="0"/>
                        <a:t> es </a:t>
                      </a:r>
                      <a:r>
                        <a:rPr lang="es-ES" baseline="0" dirty="0" err="1" smtClean="0"/>
                        <a:t>equal</a:t>
                      </a:r>
                      <a:r>
                        <a:rPr lang="es-ES" baseline="0" dirty="0" smtClean="0"/>
                        <a:t>/</a:t>
                      </a:r>
                      <a:r>
                        <a:rPr lang="es-ES" baseline="0" dirty="0" err="1" smtClean="0"/>
                        <a:t>zero</a:t>
                      </a:r>
                      <a:endParaRPr lang="es-ES" b="1" dirty="0"/>
                    </a:p>
                  </a:txBody>
                  <a:tcPr/>
                </a:tc>
                <a:tc>
                  <a:txBody>
                    <a:bodyPr/>
                    <a:lstStyle/>
                    <a:p>
                      <a:r>
                        <a:rPr lang="es-ES" b="1" dirty="0" smtClean="0"/>
                        <a:t>ZF</a:t>
                      </a:r>
                      <a:endParaRPr lang="es-ES" b="1" dirty="0"/>
                    </a:p>
                  </a:txBody>
                  <a:tcPr/>
                </a:tc>
                <a:extLst>
                  <a:ext uri="{0D108BD9-81ED-4DB2-BD59-A6C34878D82A}">
                    <a16:rowId xmlns:a16="http://schemas.microsoft.com/office/drawing/2014/main" val="3073120747"/>
                  </a:ext>
                </a:extLst>
              </a:tr>
              <a:tr h="370840">
                <a:tc>
                  <a:txBody>
                    <a:bodyPr/>
                    <a:lstStyle/>
                    <a:p>
                      <a:r>
                        <a:rPr lang="es-ES" b="1" dirty="0" err="1" smtClean="0"/>
                        <a:t>setne</a:t>
                      </a:r>
                      <a:r>
                        <a:rPr lang="es-ES" b="1" dirty="0" smtClean="0"/>
                        <a:t> </a:t>
                      </a:r>
                      <a:r>
                        <a:rPr lang="es-ES" b="0" dirty="0" smtClean="0"/>
                        <a:t>/ </a:t>
                      </a:r>
                      <a:r>
                        <a:rPr lang="es-ES" b="1" dirty="0" err="1" smtClean="0"/>
                        <a:t>setnz</a:t>
                      </a:r>
                      <a:r>
                        <a:rPr lang="es-ES" b="1" dirty="0" smtClean="0"/>
                        <a:t> </a:t>
                      </a:r>
                      <a:r>
                        <a:rPr lang="es-ES" b="0" dirty="0" smtClean="0"/>
                        <a:t>destino</a:t>
                      </a:r>
                      <a:endParaRPr lang="es-ES" b="0" dirty="0"/>
                    </a:p>
                  </a:txBody>
                  <a:tcPr/>
                </a:tc>
                <a:tc>
                  <a:txBody>
                    <a:bodyPr/>
                    <a:lstStyle/>
                    <a:p>
                      <a:r>
                        <a:rPr lang="es-ES" dirty="0" smtClean="0"/>
                        <a:t>Establecer si no</a:t>
                      </a:r>
                      <a:r>
                        <a:rPr lang="es-ES" baseline="0" dirty="0" smtClean="0"/>
                        <a:t> es </a:t>
                      </a:r>
                      <a:r>
                        <a:rPr lang="es-ES" baseline="0" dirty="0" err="1" smtClean="0"/>
                        <a:t>equal</a:t>
                      </a:r>
                      <a:r>
                        <a:rPr lang="es-ES" baseline="0" dirty="0" smtClean="0"/>
                        <a:t>/</a:t>
                      </a:r>
                      <a:r>
                        <a:rPr lang="es-ES" baseline="0" dirty="0" err="1" smtClean="0"/>
                        <a:t>zero</a:t>
                      </a:r>
                      <a:endParaRPr lang="es-ES" b="1" dirty="0"/>
                    </a:p>
                  </a:txBody>
                  <a:tcPr/>
                </a:tc>
                <a:tc>
                  <a:txBody>
                    <a:bodyPr/>
                    <a:lstStyle/>
                    <a:p>
                      <a:r>
                        <a:rPr lang="es-ES" b="1" dirty="0" smtClean="0"/>
                        <a:t>~ZF</a:t>
                      </a:r>
                      <a:endParaRPr lang="es-ES" b="1" dirty="0"/>
                    </a:p>
                  </a:txBody>
                  <a:tcPr/>
                </a:tc>
                <a:extLst>
                  <a:ext uri="{0D108BD9-81ED-4DB2-BD59-A6C34878D82A}">
                    <a16:rowId xmlns:a16="http://schemas.microsoft.com/office/drawing/2014/main" val="1019122531"/>
                  </a:ext>
                </a:extLst>
              </a:tr>
              <a:tr h="370840">
                <a:tc>
                  <a:txBody>
                    <a:bodyPr/>
                    <a:lstStyle/>
                    <a:p>
                      <a:r>
                        <a:rPr lang="es-ES" b="1" dirty="0" smtClean="0"/>
                        <a:t>sets</a:t>
                      </a:r>
                      <a:r>
                        <a:rPr lang="es-ES" b="0" baseline="0" dirty="0" smtClean="0"/>
                        <a:t> destino</a:t>
                      </a:r>
                      <a:endParaRPr lang="es-ES" b="0" dirty="0"/>
                    </a:p>
                  </a:txBody>
                  <a:tcPr/>
                </a:tc>
                <a:tc>
                  <a:txBody>
                    <a:bodyPr/>
                    <a:lstStyle/>
                    <a:p>
                      <a:r>
                        <a:rPr lang="es-ES" b="0" dirty="0" smtClean="0"/>
                        <a:t>Establecer si es negativo</a:t>
                      </a:r>
                      <a:endParaRPr lang="es-ES" b="0" dirty="0"/>
                    </a:p>
                  </a:txBody>
                  <a:tcPr/>
                </a:tc>
                <a:tc>
                  <a:txBody>
                    <a:bodyPr/>
                    <a:lstStyle/>
                    <a:p>
                      <a:r>
                        <a:rPr lang="es-ES" b="1" dirty="0" smtClean="0"/>
                        <a:t>SF</a:t>
                      </a:r>
                      <a:endParaRPr lang="es-ES" b="1" dirty="0"/>
                    </a:p>
                  </a:txBody>
                  <a:tcPr/>
                </a:tc>
                <a:extLst>
                  <a:ext uri="{0D108BD9-81ED-4DB2-BD59-A6C34878D82A}">
                    <a16:rowId xmlns:a16="http://schemas.microsoft.com/office/drawing/2014/main" val="1534967016"/>
                  </a:ext>
                </a:extLst>
              </a:tr>
              <a:tr h="370840">
                <a:tc>
                  <a:txBody>
                    <a:bodyPr/>
                    <a:lstStyle/>
                    <a:p>
                      <a:r>
                        <a:rPr lang="es-ES" b="1" dirty="0" err="1" smtClean="0"/>
                        <a:t>setns</a:t>
                      </a:r>
                      <a:r>
                        <a:rPr lang="es-ES" b="0" dirty="0" smtClean="0"/>
                        <a:t> destino</a:t>
                      </a:r>
                      <a:endParaRPr lang="es-ES" b="0" dirty="0"/>
                    </a:p>
                  </a:txBody>
                  <a:tcPr/>
                </a:tc>
                <a:tc>
                  <a:txBody>
                    <a:bodyPr/>
                    <a:lstStyle/>
                    <a:p>
                      <a:r>
                        <a:rPr lang="es-ES" b="0" dirty="0" smtClean="0"/>
                        <a:t>Establecer</a:t>
                      </a:r>
                      <a:r>
                        <a:rPr lang="es-ES" b="0" baseline="0" dirty="0" smtClean="0"/>
                        <a:t> si no es negativo</a:t>
                      </a:r>
                      <a:endParaRPr lang="es-ES" b="0" dirty="0"/>
                    </a:p>
                  </a:txBody>
                  <a:tcPr/>
                </a:tc>
                <a:tc>
                  <a:txBody>
                    <a:bodyPr/>
                    <a:lstStyle/>
                    <a:p>
                      <a:r>
                        <a:rPr lang="es-ES" b="1" dirty="0" smtClean="0"/>
                        <a:t>~SF</a:t>
                      </a:r>
                      <a:endParaRPr lang="es-ES" b="1" dirty="0"/>
                    </a:p>
                  </a:txBody>
                  <a:tcPr/>
                </a:tc>
                <a:extLst>
                  <a:ext uri="{0D108BD9-81ED-4DB2-BD59-A6C34878D82A}">
                    <a16:rowId xmlns:a16="http://schemas.microsoft.com/office/drawing/2014/main" val="2046634924"/>
                  </a:ext>
                </a:extLst>
              </a:tr>
              <a:tr h="370840">
                <a:tc>
                  <a:txBody>
                    <a:bodyPr/>
                    <a:lstStyle/>
                    <a:p>
                      <a:r>
                        <a:rPr lang="es-ES" b="1" dirty="0" err="1" smtClean="0"/>
                        <a:t>setg</a:t>
                      </a:r>
                      <a:r>
                        <a:rPr lang="es-ES" b="0" dirty="0" smtClean="0"/>
                        <a:t> / </a:t>
                      </a:r>
                      <a:r>
                        <a:rPr lang="es-ES" b="1" dirty="0" err="1" smtClean="0"/>
                        <a:t>setnle</a:t>
                      </a:r>
                      <a:r>
                        <a:rPr lang="es-ES" b="0" dirty="0" smtClean="0"/>
                        <a:t> destino</a:t>
                      </a:r>
                      <a:endParaRPr lang="es-ES" b="1" dirty="0"/>
                    </a:p>
                  </a:txBody>
                  <a:tcPr/>
                </a:tc>
                <a:tc>
                  <a:txBody>
                    <a:bodyPr/>
                    <a:lstStyle/>
                    <a:p>
                      <a:r>
                        <a:rPr lang="es-ES" b="0" dirty="0" smtClean="0"/>
                        <a:t>Establecer si es</a:t>
                      </a:r>
                      <a:r>
                        <a:rPr lang="es-ES" b="0" baseline="0" dirty="0" smtClean="0"/>
                        <a:t> mayor (firmado)</a:t>
                      </a:r>
                      <a:endParaRPr lang="es-ES" b="0" dirty="0"/>
                    </a:p>
                  </a:txBody>
                  <a:tcPr/>
                </a:tc>
                <a:tc>
                  <a:txBody>
                    <a:bodyPr/>
                    <a:lstStyle/>
                    <a:p>
                      <a:r>
                        <a:rPr lang="es-ES" b="1" dirty="0" smtClean="0"/>
                        <a:t>~(SF^0F)&amp;~ZF</a:t>
                      </a:r>
                      <a:endParaRPr lang="es-ES" b="1" dirty="0"/>
                    </a:p>
                  </a:txBody>
                  <a:tcPr/>
                </a:tc>
                <a:extLst>
                  <a:ext uri="{0D108BD9-81ED-4DB2-BD59-A6C34878D82A}">
                    <a16:rowId xmlns:a16="http://schemas.microsoft.com/office/drawing/2014/main" val="1614788634"/>
                  </a:ext>
                </a:extLst>
              </a:tr>
              <a:tr h="370840">
                <a:tc>
                  <a:txBody>
                    <a:bodyPr/>
                    <a:lstStyle/>
                    <a:p>
                      <a:r>
                        <a:rPr lang="es-ES" b="1" dirty="0" err="1" smtClean="0"/>
                        <a:t>setge</a:t>
                      </a:r>
                      <a:r>
                        <a:rPr lang="es-ES" b="0" dirty="0" smtClean="0"/>
                        <a:t> / </a:t>
                      </a:r>
                      <a:r>
                        <a:rPr lang="es-ES" b="1" dirty="0" err="1" smtClean="0"/>
                        <a:t>setnl</a:t>
                      </a:r>
                      <a:r>
                        <a:rPr lang="es-ES" b="0" dirty="0" smtClean="0"/>
                        <a:t> destino</a:t>
                      </a:r>
                      <a:endParaRPr lang="es-ES" b="1" dirty="0"/>
                    </a:p>
                  </a:txBody>
                  <a:tcPr/>
                </a:tc>
                <a:tc>
                  <a:txBody>
                    <a:bodyPr/>
                    <a:lstStyle/>
                    <a:p>
                      <a:r>
                        <a:rPr lang="es-ES" b="0" dirty="0" smtClean="0"/>
                        <a:t>Establecer si es mayor o igual (firmado)</a:t>
                      </a:r>
                      <a:endParaRPr lang="es-ES" b="0" dirty="0"/>
                    </a:p>
                  </a:txBody>
                  <a:tcPr/>
                </a:tc>
                <a:tc>
                  <a:txBody>
                    <a:bodyPr/>
                    <a:lstStyle/>
                    <a:p>
                      <a:r>
                        <a:rPr lang="es-ES" b="1" dirty="0" smtClean="0"/>
                        <a:t>~(SF^0F)</a:t>
                      </a:r>
                      <a:endParaRPr lang="es-ES" b="1" dirty="0"/>
                    </a:p>
                  </a:txBody>
                  <a:tcPr/>
                </a:tc>
                <a:extLst>
                  <a:ext uri="{0D108BD9-81ED-4DB2-BD59-A6C34878D82A}">
                    <a16:rowId xmlns:a16="http://schemas.microsoft.com/office/drawing/2014/main" val="3100660273"/>
                  </a:ext>
                </a:extLst>
              </a:tr>
            </a:tbl>
          </a:graphicData>
        </a:graphic>
      </p:graphicFrame>
    </p:spTree>
    <p:extLst>
      <p:ext uri="{BB962C8B-B14F-4D97-AF65-F5344CB8AC3E}">
        <p14:creationId xmlns:p14="http://schemas.microsoft.com/office/powerpoint/2010/main" val="10094022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Instrucciones para establecer condicionales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1681720403"/>
              </p:ext>
            </p:extLst>
          </p:nvPr>
        </p:nvGraphicFramePr>
        <p:xfrm>
          <a:off x="1168884" y="2260120"/>
          <a:ext cx="9854231" cy="2865120"/>
        </p:xfrm>
        <a:graphic>
          <a:graphicData uri="http://schemas.openxmlformats.org/drawingml/2006/table">
            <a:tbl>
              <a:tblPr firstRow="1" bandRow="1">
                <a:tableStyleId>{5C22544A-7EE6-4342-B048-85BDC9FD1C3A}</a:tableStyleId>
              </a:tblPr>
              <a:tblGrid>
                <a:gridCol w="2379859">
                  <a:extLst>
                    <a:ext uri="{9D8B030D-6E8A-4147-A177-3AD203B41FA5}">
                      <a16:colId xmlns:a16="http://schemas.microsoft.com/office/drawing/2014/main" val="2043138385"/>
                    </a:ext>
                  </a:extLst>
                </a:gridCol>
                <a:gridCol w="5682343">
                  <a:extLst>
                    <a:ext uri="{9D8B030D-6E8A-4147-A177-3AD203B41FA5}">
                      <a16:colId xmlns:a16="http://schemas.microsoft.com/office/drawing/2014/main" val="2259659779"/>
                    </a:ext>
                  </a:extLst>
                </a:gridCol>
                <a:gridCol w="1792029">
                  <a:extLst>
                    <a:ext uri="{9D8B030D-6E8A-4147-A177-3AD203B41FA5}">
                      <a16:colId xmlns:a16="http://schemas.microsoft.com/office/drawing/2014/main" val="4184696241"/>
                    </a:ext>
                  </a:extLst>
                </a:gridCol>
              </a:tblGrid>
              <a:tr h="370840">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tc>
                  <a:txBody>
                    <a:bodyPr/>
                    <a:lstStyle/>
                    <a:p>
                      <a:pPr algn="ctr"/>
                      <a:r>
                        <a:rPr lang="es-ES" dirty="0" smtClean="0">
                          <a:solidFill>
                            <a:srgbClr val="FFFFFF"/>
                          </a:solidFill>
                        </a:rPr>
                        <a:t>Código de condición</a:t>
                      </a:r>
                      <a:endParaRPr lang="es-ES" dirty="0">
                        <a:solidFill>
                          <a:srgbClr val="FFFFFF"/>
                        </a:solidFill>
                      </a:endParaRPr>
                    </a:p>
                  </a:txBody>
                  <a:tcPr/>
                </a:tc>
                <a:extLst>
                  <a:ext uri="{0D108BD9-81ED-4DB2-BD59-A6C34878D82A}">
                    <a16:rowId xmlns:a16="http://schemas.microsoft.com/office/drawing/2014/main" val="221726650"/>
                  </a:ext>
                </a:extLst>
              </a:tr>
              <a:tr h="370840">
                <a:tc>
                  <a:txBody>
                    <a:bodyPr/>
                    <a:lstStyle/>
                    <a:p>
                      <a:r>
                        <a:rPr lang="es-ES" b="1" dirty="0" err="1" smtClean="0"/>
                        <a:t>setl</a:t>
                      </a:r>
                      <a:r>
                        <a:rPr lang="es-ES" b="1" dirty="0" smtClean="0"/>
                        <a:t> </a:t>
                      </a:r>
                      <a:r>
                        <a:rPr lang="es-ES" b="0" dirty="0" smtClean="0"/>
                        <a:t>/ </a:t>
                      </a:r>
                      <a:r>
                        <a:rPr lang="es-ES" b="1" dirty="0" err="1" smtClean="0"/>
                        <a:t>setnge</a:t>
                      </a:r>
                      <a:r>
                        <a:rPr lang="es-ES" b="1" dirty="0" smtClean="0"/>
                        <a:t> </a:t>
                      </a:r>
                      <a:r>
                        <a:rPr lang="es-ES" b="0" dirty="0" smtClean="0"/>
                        <a:t>destino</a:t>
                      </a:r>
                      <a:endParaRPr lang="es-ES" b="0" dirty="0"/>
                    </a:p>
                  </a:txBody>
                  <a:tcPr/>
                </a:tc>
                <a:tc>
                  <a:txBody>
                    <a:bodyPr/>
                    <a:lstStyle/>
                    <a:p>
                      <a:r>
                        <a:rPr lang="es-ES" dirty="0" smtClean="0"/>
                        <a:t>Establecer si</a:t>
                      </a:r>
                      <a:r>
                        <a:rPr lang="es-ES" baseline="0" dirty="0" smtClean="0"/>
                        <a:t> es menor (firmado)</a:t>
                      </a:r>
                      <a:endParaRPr lang="es-ES" b="1" dirty="0"/>
                    </a:p>
                  </a:txBody>
                  <a:tcPr/>
                </a:tc>
                <a:tc>
                  <a:txBody>
                    <a:bodyPr/>
                    <a:lstStyle/>
                    <a:p>
                      <a:r>
                        <a:rPr lang="es-ES" b="1" dirty="0" smtClean="0"/>
                        <a:t>SF^0F</a:t>
                      </a:r>
                      <a:endParaRPr lang="es-ES" b="1" dirty="0"/>
                    </a:p>
                  </a:txBody>
                  <a:tcPr/>
                </a:tc>
                <a:extLst>
                  <a:ext uri="{0D108BD9-81ED-4DB2-BD59-A6C34878D82A}">
                    <a16:rowId xmlns:a16="http://schemas.microsoft.com/office/drawing/2014/main" val="3073120747"/>
                  </a:ext>
                </a:extLst>
              </a:tr>
              <a:tr h="370840">
                <a:tc>
                  <a:txBody>
                    <a:bodyPr/>
                    <a:lstStyle/>
                    <a:p>
                      <a:r>
                        <a:rPr lang="es-ES" b="1" dirty="0" err="1" smtClean="0"/>
                        <a:t>setle</a:t>
                      </a:r>
                      <a:r>
                        <a:rPr lang="es-ES" b="0" dirty="0" smtClean="0"/>
                        <a:t> / </a:t>
                      </a:r>
                      <a:r>
                        <a:rPr lang="es-ES" b="1" dirty="0" err="1" smtClean="0"/>
                        <a:t>setng</a:t>
                      </a:r>
                      <a:r>
                        <a:rPr lang="es-ES" b="0" dirty="0" smtClean="0"/>
                        <a:t> destino</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Establecer si</a:t>
                      </a:r>
                      <a:r>
                        <a:rPr lang="es-ES" baseline="0" dirty="0" smtClean="0"/>
                        <a:t> es menor o igual (firmado)</a:t>
                      </a:r>
                      <a:endParaRPr lang="es-ES" b="1" dirty="0" smtClean="0"/>
                    </a:p>
                  </a:txBody>
                  <a:tcPr/>
                </a:tc>
                <a:tc>
                  <a:txBody>
                    <a:bodyPr/>
                    <a:lstStyle/>
                    <a:p>
                      <a:r>
                        <a:rPr lang="es-ES" b="1" dirty="0" smtClean="0"/>
                        <a:t>(SF^0F)|ZF</a:t>
                      </a:r>
                      <a:endParaRPr lang="es-ES" b="1" dirty="0"/>
                    </a:p>
                  </a:txBody>
                  <a:tcPr/>
                </a:tc>
                <a:extLst>
                  <a:ext uri="{0D108BD9-81ED-4DB2-BD59-A6C34878D82A}">
                    <a16:rowId xmlns:a16="http://schemas.microsoft.com/office/drawing/2014/main" val="1019122531"/>
                  </a:ext>
                </a:extLst>
              </a:tr>
              <a:tr h="370840">
                <a:tc>
                  <a:txBody>
                    <a:bodyPr/>
                    <a:lstStyle/>
                    <a:p>
                      <a:r>
                        <a:rPr lang="es-ES" b="1" dirty="0" smtClean="0"/>
                        <a:t>seta</a:t>
                      </a:r>
                      <a:r>
                        <a:rPr lang="es-ES" b="0" dirty="0" smtClean="0"/>
                        <a:t> / </a:t>
                      </a:r>
                      <a:r>
                        <a:rPr lang="es-ES" b="1" dirty="0" err="1" smtClean="0"/>
                        <a:t>setnbe</a:t>
                      </a:r>
                      <a:r>
                        <a:rPr lang="es-ES" b="0" dirty="0" smtClean="0"/>
                        <a:t> destino</a:t>
                      </a:r>
                      <a:endParaRPr lang="es-ES" b="1" dirty="0"/>
                    </a:p>
                  </a:txBody>
                  <a:tcPr/>
                </a:tc>
                <a:tc>
                  <a:txBody>
                    <a:bodyPr/>
                    <a:lstStyle/>
                    <a:p>
                      <a:r>
                        <a:rPr lang="es-ES" b="0" dirty="0" smtClean="0"/>
                        <a:t>Establecer si está encima (no firmado)</a:t>
                      </a:r>
                      <a:endParaRPr lang="es-ES" b="0" dirty="0"/>
                    </a:p>
                  </a:txBody>
                  <a:tcPr/>
                </a:tc>
                <a:tc>
                  <a:txBody>
                    <a:bodyPr/>
                    <a:lstStyle/>
                    <a:p>
                      <a:r>
                        <a:rPr lang="es-ES" b="1" dirty="0" smtClean="0"/>
                        <a:t>~CF&amp;~ZF</a:t>
                      </a:r>
                      <a:endParaRPr lang="es-ES" b="1" dirty="0"/>
                    </a:p>
                  </a:txBody>
                  <a:tcPr/>
                </a:tc>
                <a:extLst>
                  <a:ext uri="{0D108BD9-81ED-4DB2-BD59-A6C34878D82A}">
                    <a16:rowId xmlns:a16="http://schemas.microsoft.com/office/drawing/2014/main" val="1534967016"/>
                  </a:ext>
                </a:extLst>
              </a:tr>
              <a:tr h="370840">
                <a:tc>
                  <a:txBody>
                    <a:bodyPr/>
                    <a:lstStyle/>
                    <a:p>
                      <a:r>
                        <a:rPr lang="es-ES" b="1" dirty="0" err="1" smtClean="0"/>
                        <a:t>setae</a:t>
                      </a:r>
                      <a:r>
                        <a:rPr lang="es-ES" b="0" dirty="0" smtClean="0"/>
                        <a:t> / </a:t>
                      </a:r>
                      <a:r>
                        <a:rPr lang="es-ES" b="1" dirty="0" err="1" smtClean="0"/>
                        <a:t>setnb</a:t>
                      </a:r>
                      <a:r>
                        <a:rPr lang="es-ES" b="0" dirty="0" smtClean="0"/>
                        <a:t> destino</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Establecer si está encima o igual (no firmado)</a:t>
                      </a:r>
                    </a:p>
                  </a:txBody>
                  <a:tcPr/>
                </a:tc>
                <a:tc>
                  <a:txBody>
                    <a:bodyPr/>
                    <a:lstStyle/>
                    <a:p>
                      <a:r>
                        <a:rPr lang="es-ES" b="1" dirty="0" smtClean="0"/>
                        <a:t>~CF</a:t>
                      </a:r>
                      <a:endParaRPr lang="es-ES" b="1" dirty="0"/>
                    </a:p>
                  </a:txBody>
                  <a:tcPr/>
                </a:tc>
                <a:extLst>
                  <a:ext uri="{0D108BD9-81ED-4DB2-BD59-A6C34878D82A}">
                    <a16:rowId xmlns:a16="http://schemas.microsoft.com/office/drawing/2014/main" val="2046634924"/>
                  </a:ext>
                </a:extLst>
              </a:tr>
              <a:tr h="370840">
                <a:tc>
                  <a:txBody>
                    <a:bodyPr/>
                    <a:lstStyle/>
                    <a:p>
                      <a:r>
                        <a:rPr lang="es-ES" b="1" dirty="0" err="1" smtClean="0"/>
                        <a:t>setb</a:t>
                      </a:r>
                      <a:r>
                        <a:rPr lang="es-ES" b="1" dirty="0" smtClean="0"/>
                        <a:t> </a:t>
                      </a:r>
                      <a:r>
                        <a:rPr lang="es-ES" b="0" dirty="0" smtClean="0"/>
                        <a:t>/</a:t>
                      </a:r>
                      <a:r>
                        <a:rPr lang="es-ES" b="1" dirty="0" smtClean="0"/>
                        <a:t> </a:t>
                      </a:r>
                      <a:r>
                        <a:rPr lang="es-ES" b="1" dirty="0" err="1" smtClean="0"/>
                        <a:t>setnae</a:t>
                      </a:r>
                      <a:r>
                        <a:rPr lang="es-ES" b="0" dirty="0" smtClean="0"/>
                        <a:t> destino</a:t>
                      </a:r>
                      <a:endParaRPr lang="es-ES" b="1" dirty="0"/>
                    </a:p>
                  </a:txBody>
                  <a:tcPr/>
                </a:tc>
                <a:tc>
                  <a:txBody>
                    <a:bodyPr/>
                    <a:lstStyle/>
                    <a:p>
                      <a:r>
                        <a:rPr lang="es-ES" b="0" dirty="0" smtClean="0"/>
                        <a:t>Establecer</a:t>
                      </a:r>
                      <a:r>
                        <a:rPr lang="es-ES" b="0" baseline="0" dirty="0" smtClean="0"/>
                        <a:t> si está debajo (no firmado)</a:t>
                      </a:r>
                      <a:endParaRPr lang="es-ES" b="0" dirty="0"/>
                    </a:p>
                  </a:txBody>
                  <a:tcPr/>
                </a:tc>
                <a:tc>
                  <a:txBody>
                    <a:bodyPr/>
                    <a:lstStyle/>
                    <a:p>
                      <a:r>
                        <a:rPr lang="es-ES" b="1" dirty="0" smtClean="0"/>
                        <a:t>CF</a:t>
                      </a:r>
                      <a:endParaRPr lang="es-ES" b="1" dirty="0"/>
                    </a:p>
                  </a:txBody>
                  <a:tcPr/>
                </a:tc>
                <a:extLst>
                  <a:ext uri="{0D108BD9-81ED-4DB2-BD59-A6C34878D82A}">
                    <a16:rowId xmlns:a16="http://schemas.microsoft.com/office/drawing/2014/main" val="1614788634"/>
                  </a:ext>
                </a:extLst>
              </a:tr>
              <a:tr h="370840">
                <a:tc>
                  <a:txBody>
                    <a:bodyPr/>
                    <a:lstStyle/>
                    <a:p>
                      <a:r>
                        <a:rPr lang="es-ES" b="1" dirty="0" err="1" smtClean="0"/>
                        <a:t>setbe</a:t>
                      </a:r>
                      <a:r>
                        <a:rPr lang="es-ES" b="1" dirty="0" smtClean="0"/>
                        <a:t> </a:t>
                      </a:r>
                      <a:r>
                        <a:rPr lang="es-ES" b="0" dirty="0" smtClean="0"/>
                        <a:t>/</a:t>
                      </a:r>
                      <a:r>
                        <a:rPr lang="es-ES" b="1" dirty="0" smtClean="0"/>
                        <a:t> </a:t>
                      </a:r>
                      <a:r>
                        <a:rPr lang="es-ES" b="1" dirty="0" err="1" smtClean="0"/>
                        <a:t>setna</a:t>
                      </a:r>
                      <a:r>
                        <a:rPr lang="es-ES" b="0" dirty="0" smtClean="0"/>
                        <a:t> destino</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Establecer</a:t>
                      </a:r>
                      <a:r>
                        <a:rPr lang="es-ES" b="0" baseline="0" dirty="0" smtClean="0"/>
                        <a:t> si está debajo o igual (no firmado)</a:t>
                      </a:r>
                      <a:endParaRPr lang="es-ES" b="0" dirty="0" smtClean="0"/>
                    </a:p>
                  </a:txBody>
                  <a:tcPr/>
                </a:tc>
                <a:tc>
                  <a:txBody>
                    <a:bodyPr/>
                    <a:lstStyle/>
                    <a:p>
                      <a:r>
                        <a:rPr lang="es-ES" b="1" dirty="0" smtClean="0"/>
                        <a:t>CF|ZF</a:t>
                      </a:r>
                      <a:endParaRPr lang="es-ES" b="1" dirty="0"/>
                    </a:p>
                  </a:txBody>
                  <a:tcPr/>
                </a:tc>
                <a:extLst>
                  <a:ext uri="{0D108BD9-81ED-4DB2-BD59-A6C34878D82A}">
                    <a16:rowId xmlns:a16="http://schemas.microsoft.com/office/drawing/2014/main" val="3100660273"/>
                  </a:ext>
                </a:extLst>
              </a:tr>
            </a:tbl>
          </a:graphicData>
        </a:graphic>
      </p:graphicFrame>
    </p:spTree>
    <p:extLst>
      <p:ext uri="{BB962C8B-B14F-4D97-AF65-F5344CB8AC3E}">
        <p14:creationId xmlns:p14="http://schemas.microsoft.com/office/powerpoint/2010/main" val="36383519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Instrucciones de salto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4014868726"/>
              </p:ext>
            </p:extLst>
          </p:nvPr>
        </p:nvGraphicFramePr>
        <p:xfrm>
          <a:off x="1168884" y="2260120"/>
          <a:ext cx="9854231" cy="2865120"/>
        </p:xfrm>
        <a:graphic>
          <a:graphicData uri="http://schemas.openxmlformats.org/drawingml/2006/table">
            <a:tbl>
              <a:tblPr firstRow="1" bandRow="1">
                <a:tableStyleId>{5C22544A-7EE6-4342-B048-85BDC9FD1C3A}</a:tableStyleId>
              </a:tblPr>
              <a:tblGrid>
                <a:gridCol w="2379859">
                  <a:extLst>
                    <a:ext uri="{9D8B030D-6E8A-4147-A177-3AD203B41FA5}">
                      <a16:colId xmlns:a16="http://schemas.microsoft.com/office/drawing/2014/main" val="2043138385"/>
                    </a:ext>
                  </a:extLst>
                </a:gridCol>
                <a:gridCol w="5682343">
                  <a:extLst>
                    <a:ext uri="{9D8B030D-6E8A-4147-A177-3AD203B41FA5}">
                      <a16:colId xmlns:a16="http://schemas.microsoft.com/office/drawing/2014/main" val="2259659779"/>
                    </a:ext>
                  </a:extLst>
                </a:gridCol>
                <a:gridCol w="1792029">
                  <a:extLst>
                    <a:ext uri="{9D8B030D-6E8A-4147-A177-3AD203B41FA5}">
                      <a16:colId xmlns:a16="http://schemas.microsoft.com/office/drawing/2014/main" val="4184696241"/>
                    </a:ext>
                  </a:extLst>
                </a:gridCol>
              </a:tblGrid>
              <a:tr h="370840">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tc>
                  <a:txBody>
                    <a:bodyPr/>
                    <a:lstStyle/>
                    <a:p>
                      <a:pPr algn="ctr"/>
                      <a:r>
                        <a:rPr lang="es-ES" dirty="0" smtClean="0">
                          <a:solidFill>
                            <a:srgbClr val="FFFFFF"/>
                          </a:solidFill>
                        </a:rPr>
                        <a:t>Código de condición</a:t>
                      </a:r>
                      <a:endParaRPr lang="es-ES" dirty="0">
                        <a:solidFill>
                          <a:srgbClr val="FFFFFF"/>
                        </a:solidFill>
                      </a:endParaRPr>
                    </a:p>
                  </a:txBody>
                  <a:tcPr/>
                </a:tc>
                <a:extLst>
                  <a:ext uri="{0D108BD9-81ED-4DB2-BD59-A6C34878D82A}">
                    <a16:rowId xmlns:a16="http://schemas.microsoft.com/office/drawing/2014/main" val="221726650"/>
                  </a:ext>
                </a:extLst>
              </a:tr>
              <a:tr h="370840">
                <a:tc>
                  <a:txBody>
                    <a:bodyPr/>
                    <a:lstStyle/>
                    <a:p>
                      <a:r>
                        <a:rPr lang="es-ES" b="1" dirty="0" err="1" smtClean="0"/>
                        <a:t>jmp</a:t>
                      </a:r>
                      <a:r>
                        <a:rPr lang="es-ES" b="1" dirty="0" smtClean="0"/>
                        <a:t> </a:t>
                      </a:r>
                      <a:r>
                        <a:rPr lang="es-ES" b="0" dirty="0" smtClean="0"/>
                        <a:t>etiqueta</a:t>
                      </a:r>
                      <a:endParaRPr lang="es-ES" b="0" dirty="0"/>
                    </a:p>
                  </a:txBody>
                  <a:tcPr/>
                </a:tc>
                <a:tc>
                  <a:txBody>
                    <a:bodyPr/>
                    <a:lstStyle/>
                    <a:p>
                      <a:r>
                        <a:rPr lang="es-ES" b="0" dirty="0" smtClean="0"/>
                        <a:t>Salto a etiqueta</a:t>
                      </a:r>
                      <a:endParaRPr lang="es-ES" b="0" dirty="0"/>
                    </a:p>
                  </a:txBody>
                  <a:tcPr/>
                </a:tc>
                <a:tc>
                  <a:txBody>
                    <a:bodyPr/>
                    <a:lstStyle/>
                    <a:p>
                      <a:endParaRPr lang="es-ES" b="1" dirty="0"/>
                    </a:p>
                  </a:txBody>
                  <a:tcPr/>
                </a:tc>
                <a:extLst>
                  <a:ext uri="{0D108BD9-81ED-4DB2-BD59-A6C34878D82A}">
                    <a16:rowId xmlns:a16="http://schemas.microsoft.com/office/drawing/2014/main" val="3073120747"/>
                  </a:ext>
                </a:extLst>
              </a:tr>
              <a:tr h="370840">
                <a:tc>
                  <a:txBody>
                    <a:bodyPr/>
                    <a:lstStyle/>
                    <a:p>
                      <a:r>
                        <a:rPr lang="es-ES" b="1" dirty="0" err="1" smtClean="0"/>
                        <a:t>jmp</a:t>
                      </a:r>
                      <a:r>
                        <a:rPr lang="es-ES" b="1" dirty="0" smtClean="0"/>
                        <a:t> </a:t>
                      </a:r>
                      <a:r>
                        <a:rPr lang="es-ES" b="0" dirty="0" smtClean="0"/>
                        <a:t>operación</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Salto a localización específica</a:t>
                      </a:r>
                    </a:p>
                  </a:txBody>
                  <a:tcPr/>
                </a:tc>
                <a:tc>
                  <a:txBody>
                    <a:bodyPr/>
                    <a:lstStyle/>
                    <a:p>
                      <a:endParaRPr lang="es-ES" b="1" dirty="0"/>
                    </a:p>
                  </a:txBody>
                  <a:tcPr/>
                </a:tc>
                <a:extLst>
                  <a:ext uri="{0D108BD9-81ED-4DB2-BD59-A6C34878D82A}">
                    <a16:rowId xmlns:a16="http://schemas.microsoft.com/office/drawing/2014/main" val="1019122531"/>
                  </a:ext>
                </a:extLst>
              </a:tr>
              <a:tr h="370840">
                <a:tc>
                  <a:txBody>
                    <a:bodyPr/>
                    <a:lstStyle/>
                    <a:p>
                      <a:r>
                        <a:rPr lang="es-ES" b="1" dirty="0" smtClean="0"/>
                        <a:t>je </a:t>
                      </a:r>
                      <a:r>
                        <a:rPr lang="es-ES" b="0" dirty="0" smtClean="0"/>
                        <a:t>/</a:t>
                      </a:r>
                      <a:r>
                        <a:rPr lang="es-ES" b="1" dirty="0" smtClean="0"/>
                        <a:t> </a:t>
                      </a:r>
                      <a:r>
                        <a:rPr lang="es-ES" b="1" dirty="0" err="1" smtClean="0"/>
                        <a:t>jz</a:t>
                      </a:r>
                      <a:r>
                        <a:rPr lang="es-ES" b="0" dirty="0" smtClean="0"/>
                        <a:t> etiqueta</a:t>
                      </a:r>
                      <a:endParaRPr lang="es-ES" b="1" dirty="0"/>
                    </a:p>
                  </a:txBody>
                  <a:tcPr/>
                </a:tc>
                <a:tc>
                  <a:txBody>
                    <a:bodyPr/>
                    <a:lstStyle/>
                    <a:p>
                      <a:r>
                        <a:rPr lang="es-ES" b="0" dirty="0" smtClean="0"/>
                        <a:t>Salto si es </a:t>
                      </a:r>
                      <a:r>
                        <a:rPr lang="es-ES" b="0" dirty="0" err="1" smtClean="0"/>
                        <a:t>equal</a:t>
                      </a:r>
                      <a:r>
                        <a:rPr lang="es-ES" b="0" dirty="0" smtClean="0"/>
                        <a:t>/</a:t>
                      </a:r>
                      <a:r>
                        <a:rPr lang="es-ES" b="0" dirty="0" err="1" smtClean="0"/>
                        <a:t>zero</a:t>
                      </a:r>
                      <a:endParaRPr lang="es-ES" b="0" dirty="0"/>
                    </a:p>
                  </a:txBody>
                  <a:tcPr/>
                </a:tc>
                <a:tc>
                  <a:txBody>
                    <a:bodyPr/>
                    <a:lstStyle/>
                    <a:p>
                      <a:r>
                        <a:rPr lang="es-ES" b="1" dirty="0" smtClean="0"/>
                        <a:t>ZF</a:t>
                      </a:r>
                      <a:endParaRPr lang="es-ES" b="1" dirty="0"/>
                    </a:p>
                  </a:txBody>
                  <a:tcPr/>
                </a:tc>
                <a:extLst>
                  <a:ext uri="{0D108BD9-81ED-4DB2-BD59-A6C34878D82A}">
                    <a16:rowId xmlns:a16="http://schemas.microsoft.com/office/drawing/2014/main" val="1534967016"/>
                  </a:ext>
                </a:extLst>
              </a:tr>
              <a:tr h="370840">
                <a:tc>
                  <a:txBody>
                    <a:bodyPr/>
                    <a:lstStyle/>
                    <a:p>
                      <a:r>
                        <a:rPr lang="es-ES" b="1" dirty="0" err="1" smtClean="0"/>
                        <a:t>jne</a:t>
                      </a:r>
                      <a:r>
                        <a:rPr lang="es-ES" b="1" dirty="0" smtClean="0"/>
                        <a:t> </a:t>
                      </a:r>
                      <a:r>
                        <a:rPr lang="es-ES" b="0" dirty="0" smtClean="0"/>
                        <a:t>/</a:t>
                      </a:r>
                      <a:r>
                        <a:rPr lang="es-ES" b="1" dirty="0" smtClean="0"/>
                        <a:t> </a:t>
                      </a:r>
                      <a:r>
                        <a:rPr lang="es-ES" b="1" dirty="0" err="1" smtClean="0"/>
                        <a:t>jnz</a:t>
                      </a:r>
                      <a:r>
                        <a:rPr lang="es-ES" b="0" dirty="0" smtClean="0"/>
                        <a:t> etiqueta</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Salto si no es </a:t>
                      </a:r>
                      <a:r>
                        <a:rPr lang="es-ES" b="0" dirty="0" err="1" smtClean="0"/>
                        <a:t>equal</a:t>
                      </a:r>
                      <a:r>
                        <a:rPr lang="es-ES" b="0" dirty="0" smtClean="0"/>
                        <a:t>/</a:t>
                      </a:r>
                      <a:r>
                        <a:rPr lang="es-ES" b="0" dirty="0" err="1" smtClean="0"/>
                        <a:t>nonzero</a:t>
                      </a:r>
                      <a:endParaRPr lang="es-ES" b="0" dirty="0" smtClean="0"/>
                    </a:p>
                  </a:txBody>
                  <a:tcPr/>
                </a:tc>
                <a:tc>
                  <a:txBody>
                    <a:bodyPr/>
                    <a:lstStyle/>
                    <a:p>
                      <a:r>
                        <a:rPr lang="es-ES" b="1" dirty="0" smtClean="0"/>
                        <a:t>~ZF</a:t>
                      </a:r>
                      <a:endParaRPr lang="es-ES" b="1" dirty="0"/>
                    </a:p>
                  </a:txBody>
                  <a:tcPr/>
                </a:tc>
                <a:extLst>
                  <a:ext uri="{0D108BD9-81ED-4DB2-BD59-A6C34878D82A}">
                    <a16:rowId xmlns:a16="http://schemas.microsoft.com/office/drawing/2014/main" val="2046634924"/>
                  </a:ext>
                </a:extLst>
              </a:tr>
              <a:tr h="370840">
                <a:tc>
                  <a:txBody>
                    <a:bodyPr/>
                    <a:lstStyle/>
                    <a:p>
                      <a:r>
                        <a:rPr lang="es-ES" b="1" dirty="0" err="1" smtClean="0"/>
                        <a:t>js</a:t>
                      </a:r>
                      <a:r>
                        <a:rPr lang="es-ES" b="0" dirty="0" smtClean="0"/>
                        <a:t> etiqueta</a:t>
                      </a:r>
                      <a:endParaRPr lang="es-ES" b="1" dirty="0"/>
                    </a:p>
                  </a:txBody>
                  <a:tcPr/>
                </a:tc>
                <a:tc>
                  <a:txBody>
                    <a:bodyPr/>
                    <a:lstStyle/>
                    <a:p>
                      <a:r>
                        <a:rPr lang="es-ES" b="0" dirty="0" smtClean="0"/>
                        <a:t>Salto si es negativo</a:t>
                      </a:r>
                      <a:endParaRPr lang="es-ES" b="0" dirty="0"/>
                    </a:p>
                  </a:txBody>
                  <a:tcPr/>
                </a:tc>
                <a:tc>
                  <a:txBody>
                    <a:bodyPr/>
                    <a:lstStyle/>
                    <a:p>
                      <a:r>
                        <a:rPr lang="es-ES" b="1" dirty="0" smtClean="0"/>
                        <a:t>SF</a:t>
                      </a:r>
                      <a:endParaRPr lang="es-ES" b="1" dirty="0"/>
                    </a:p>
                  </a:txBody>
                  <a:tcPr/>
                </a:tc>
                <a:extLst>
                  <a:ext uri="{0D108BD9-81ED-4DB2-BD59-A6C34878D82A}">
                    <a16:rowId xmlns:a16="http://schemas.microsoft.com/office/drawing/2014/main" val="1614788634"/>
                  </a:ext>
                </a:extLst>
              </a:tr>
              <a:tr h="370840">
                <a:tc>
                  <a:txBody>
                    <a:bodyPr/>
                    <a:lstStyle/>
                    <a:p>
                      <a:r>
                        <a:rPr lang="es-ES" b="1" dirty="0" err="1" smtClean="0"/>
                        <a:t>jns</a:t>
                      </a:r>
                      <a:r>
                        <a:rPr lang="es-ES" b="0" dirty="0" smtClean="0"/>
                        <a:t> etiqueta</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Salto si no es negativo</a:t>
                      </a:r>
                    </a:p>
                  </a:txBody>
                  <a:tcPr/>
                </a:tc>
                <a:tc>
                  <a:txBody>
                    <a:bodyPr/>
                    <a:lstStyle/>
                    <a:p>
                      <a:r>
                        <a:rPr lang="es-ES" b="1" dirty="0" smtClean="0"/>
                        <a:t>~SF</a:t>
                      </a:r>
                      <a:endParaRPr lang="es-ES" b="1" dirty="0"/>
                    </a:p>
                  </a:txBody>
                  <a:tcPr/>
                </a:tc>
                <a:extLst>
                  <a:ext uri="{0D108BD9-81ED-4DB2-BD59-A6C34878D82A}">
                    <a16:rowId xmlns:a16="http://schemas.microsoft.com/office/drawing/2014/main" val="3100660273"/>
                  </a:ext>
                </a:extLst>
              </a:tr>
            </a:tbl>
          </a:graphicData>
        </a:graphic>
      </p:graphicFrame>
    </p:spTree>
    <p:extLst>
      <p:ext uri="{BB962C8B-B14F-4D97-AF65-F5344CB8AC3E}">
        <p14:creationId xmlns:p14="http://schemas.microsoft.com/office/powerpoint/2010/main" val="573367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Instrucciones de salto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695509663"/>
              </p:ext>
            </p:extLst>
          </p:nvPr>
        </p:nvGraphicFramePr>
        <p:xfrm>
          <a:off x="1168884" y="1949878"/>
          <a:ext cx="9854231" cy="3606800"/>
        </p:xfrm>
        <a:graphic>
          <a:graphicData uri="http://schemas.openxmlformats.org/drawingml/2006/table">
            <a:tbl>
              <a:tblPr firstRow="1" bandRow="1">
                <a:tableStyleId>{5C22544A-7EE6-4342-B048-85BDC9FD1C3A}</a:tableStyleId>
              </a:tblPr>
              <a:tblGrid>
                <a:gridCol w="2379859">
                  <a:extLst>
                    <a:ext uri="{9D8B030D-6E8A-4147-A177-3AD203B41FA5}">
                      <a16:colId xmlns:a16="http://schemas.microsoft.com/office/drawing/2014/main" val="2043138385"/>
                    </a:ext>
                  </a:extLst>
                </a:gridCol>
                <a:gridCol w="5682343">
                  <a:extLst>
                    <a:ext uri="{9D8B030D-6E8A-4147-A177-3AD203B41FA5}">
                      <a16:colId xmlns:a16="http://schemas.microsoft.com/office/drawing/2014/main" val="2259659779"/>
                    </a:ext>
                  </a:extLst>
                </a:gridCol>
                <a:gridCol w="1792029">
                  <a:extLst>
                    <a:ext uri="{9D8B030D-6E8A-4147-A177-3AD203B41FA5}">
                      <a16:colId xmlns:a16="http://schemas.microsoft.com/office/drawing/2014/main" val="4184696241"/>
                    </a:ext>
                  </a:extLst>
                </a:gridCol>
              </a:tblGrid>
              <a:tr h="370840">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tc>
                  <a:txBody>
                    <a:bodyPr/>
                    <a:lstStyle/>
                    <a:p>
                      <a:pPr algn="ctr"/>
                      <a:r>
                        <a:rPr lang="es-ES" dirty="0" smtClean="0">
                          <a:solidFill>
                            <a:srgbClr val="FFFFFF"/>
                          </a:solidFill>
                        </a:rPr>
                        <a:t>Código de condición</a:t>
                      </a:r>
                      <a:endParaRPr lang="es-ES" dirty="0">
                        <a:solidFill>
                          <a:srgbClr val="FFFFFF"/>
                        </a:solidFill>
                      </a:endParaRPr>
                    </a:p>
                  </a:txBody>
                  <a:tcPr/>
                </a:tc>
                <a:extLst>
                  <a:ext uri="{0D108BD9-81ED-4DB2-BD59-A6C34878D82A}">
                    <a16:rowId xmlns:a16="http://schemas.microsoft.com/office/drawing/2014/main" val="221726650"/>
                  </a:ext>
                </a:extLst>
              </a:tr>
              <a:tr h="370840">
                <a:tc>
                  <a:txBody>
                    <a:bodyPr/>
                    <a:lstStyle/>
                    <a:p>
                      <a:r>
                        <a:rPr lang="es-ES" b="1" dirty="0" err="1" smtClean="0"/>
                        <a:t>jg</a:t>
                      </a:r>
                      <a:r>
                        <a:rPr lang="es-ES" b="1" dirty="0" smtClean="0"/>
                        <a:t> </a:t>
                      </a:r>
                      <a:r>
                        <a:rPr lang="es-ES" b="0" dirty="0" smtClean="0"/>
                        <a:t>/</a:t>
                      </a:r>
                      <a:r>
                        <a:rPr lang="es-ES" b="1" dirty="0" smtClean="0"/>
                        <a:t> </a:t>
                      </a:r>
                      <a:r>
                        <a:rPr lang="es-ES" b="1" dirty="0" err="1" smtClean="0"/>
                        <a:t>jnle</a:t>
                      </a:r>
                      <a:r>
                        <a:rPr lang="es-ES" b="0" dirty="0" smtClean="0"/>
                        <a:t> etiqueta</a:t>
                      </a:r>
                      <a:endParaRPr lang="es-ES" b="0" dirty="0"/>
                    </a:p>
                  </a:txBody>
                  <a:tcPr/>
                </a:tc>
                <a:tc>
                  <a:txBody>
                    <a:bodyPr/>
                    <a:lstStyle/>
                    <a:p>
                      <a:r>
                        <a:rPr lang="es-ES" b="0" dirty="0" smtClean="0"/>
                        <a:t>Salto si es mayor</a:t>
                      </a:r>
                      <a:r>
                        <a:rPr lang="es-ES" b="0" baseline="0" dirty="0" smtClean="0"/>
                        <a:t> (firmado)</a:t>
                      </a:r>
                      <a:endParaRPr lang="es-ES" b="0" dirty="0"/>
                    </a:p>
                  </a:txBody>
                  <a:tcPr/>
                </a:tc>
                <a:tc>
                  <a:txBody>
                    <a:bodyPr/>
                    <a:lstStyle/>
                    <a:p>
                      <a:r>
                        <a:rPr lang="es-ES" b="1" dirty="0" smtClean="0"/>
                        <a:t>~(SF^0F)&amp;~ZF</a:t>
                      </a:r>
                      <a:endParaRPr lang="es-ES" b="1" dirty="0"/>
                    </a:p>
                  </a:txBody>
                  <a:tcPr/>
                </a:tc>
                <a:extLst>
                  <a:ext uri="{0D108BD9-81ED-4DB2-BD59-A6C34878D82A}">
                    <a16:rowId xmlns:a16="http://schemas.microsoft.com/office/drawing/2014/main" val="3073120747"/>
                  </a:ext>
                </a:extLst>
              </a:tr>
              <a:tr h="370840">
                <a:tc>
                  <a:txBody>
                    <a:bodyPr/>
                    <a:lstStyle/>
                    <a:p>
                      <a:r>
                        <a:rPr lang="es-ES" b="1" dirty="0" err="1" smtClean="0"/>
                        <a:t>jge</a:t>
                      </a:r>
                      <a:r>
                        <a:rPr lang="es-ES" b="1" dirty="0" smtClean="0"/>
                        <a:t> </a:t>
                      </a:r>
                      <a:r>
                        <a:rPr lang="es-ES" b="0" dirty="0" smtClean="0"/>
                        <a:t>/</a:t>
                      </a:r>
                      <a:r>
                        <a:rPr lang="es-ES" b="1" dirty="0" smtClean="0"/>
                        <a:t> </a:t>
                      </a:r>
                      <a:r>
                        <a:rPr lang="es-ES" b="1" dirty="0" err="1" smtClean="0"/>
                        <a:t>jnl</a:t>
                      </a:r>
                      <a:r>
                        <a:rPr lang="es-ES" b="0" dirty="0" smtClean="0"/>
                        <a:t> etiqueta</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Salto si es mayor o igual (firmado)</a:t>
                      </a:r>
                    </a:p>
                  </a:txBody>
                  <a:tcPr/>
                </a:tc>
                <a:tc>
                  <a:txBody>
                    <a:bodyPr/>
                    <a:lstStyle/>
                    <a:p>
                      <a:r>
                        <a:rPr lang="es-ES" b="1" dirty="0" smtClean="0"/>
                        <a:t>~(SF^0F)</a:t>
                      </a:r>
                      <a:endParaRPr lang="es-ES" b="1" dirty="0"/>
                    </a:p>
                  </a:txBody>
                  <a:tcPr/>
                </a:tc>
                <a:extLst>
                  <a:ext uri="{0D108BD9-81ED-4DB2-BD59-A6C34878D82A}">
                    <a16:rowId xmlns:a16="http://schemas.microsoft.com/office/drawing/2014/main" val="1019122531"/>
                  </a:ext>
                </a:extLst>
              </a:tr>
              <a:tr h="370840">
                <a:tc>
                  <a:txBody>
                    <a:bodyPr/>
                    <a:lstStyle/>
                    <a:p>
                      <a:r>
                        <a:rPr lang="es-ES" b="1" dirty="0" err="1" smtClean="0"/>
                        <a:t>jl</a:t>
                      </a:r>
                      <a:r>
                        <a:rPr lang="es-ES" b="1" dirty="0" smtClean="0"/>
                        <a:t> </a:t>
                      </a:r>
                      <a:r>
                        <a:rPr lang="es-ES" b="0" dirty="0" smtClean="0"/>
                        <a:t>/</a:t>
                      </a:r>
                      <a:r>
                        <a:rPr lang="es-ES" b="1" dirty="0" smtClean="0"/>
                        <a:t> </a:t>
                      </a:r>
                      <a:r>
                        <a:rPr lang="es-ES" b="1" dirty="0" err="1" smtClean="0"/>
                        <a:t>jnge</a:t>
                      </a:r>
                      <a:r>
                        <a:rPr lang="es-ES" b="0" dirty="0" smtClean="0"/>
                        <a:t> etiqueta</a:t>
                      </a:r>
                      <a:endParaRPr lang="es-ES" b="1" dirty="0"/>
                    </a:p>
                  </a:txBody>
                  <a:tcPr/>
                </a:tc>
                <a:tc>
                  <a:txBody>
                    <a:bodyPr/>
                    <a:lstStyle/>
                    <a:p>
                      <a:r>
                        <a:rPr lang="es-ES" dirty="0" smtClean="0"/>
                        <a:t>Salto si</a:t>
                      </a:r>
                      <a:r>
                        <a:rPr lang="es-ES" baseline="0" dirty="0" smtClean="0"/>
                        <a:t> es menor (firmado)</a:t>
                      </a:r>
                      <a:endParaRPr lang="es-ES" b="1" dirty="0"/>
                    </a:p>
                  </a:txBody>
                  <a:tcPr/>
                </a:tc>
                <a:tc>
                  <a:txBody>
                    <a:bodyPr/>
                    <a:lstStyle/>
                    <a:p>
                      <a:r>
                        <a:rPr lang="es-ES" b="1" dirty="0" smtClean="0"/>
                        <a:t>SF^0F</a:t>
                      </a:r>
                      <a:endParaRPr lang="es-ES" b="1" dirty="0"/>
                    </a:p>
                  </a:txBody>
                  <a:tcPr/>
                </a:tc>
                <a:extLst>
                  <a:ext uri="{0D108BD9-81ED-4DB2-BD59-A6C34878D82A}">
                    <a16:rowId xmlns:a16="http://schemas.microsoft.com/office/drawing/2014/main" val="1534967016"/>
                  </a:ext>
                </a:extLst>
              </a:tr>
              <a:tr h="370840">
                <a:tc>
                  <a:txBody>
                    <a:bodyPr/>
                    <a:lstStyle/>
                    <a:p>
                      <a:r>
                        <a:rPr lang="es-ES" b="1" dirty="0" err="1" smtClean="0"/>
                        <a:t>jle</a:t>
                      </a:r>
                      <a:r>
                        <a:rPr lang="es-ES" b="1" dirty="0" smtClean="0"/>
                        <a:t> </a:t>
                      </a:r>
                      <a:r>
                        <a:rPr lang="es-ES" b="0" dirty="0" smtClean="0"/>
                        <a:t>/</a:t>
                      </a:r>
                      <a:r>
                        <a:rPr lang="es-ES" b="1" dirty="0" smtClean="0"/>
                        <a:t> </a:t>
                      </a:r>
                      <a:r>
                        <a:rPr lang="es-ES" b="1" dirty="0" err="1" smtClean="0"/>
                        <a:t>jng</a:t>
                      </a:r>
                      <a:r>
                        <a:rPr lang="es-ES" b="0" dirty="0" smtClean="0"/>
                        <a:t> etiqueta</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Salto si</a:t>
                      </a:r>
                      <a:r>
                        <a:rPr lang="es-ES" baseline="0" dirty="0" smtClean="0"/>
                        <a:t> es menor o igual</a:t>
                      </a:r>
                      <a:endParaRPr lang="es-ES" b="1" dirty="0" smtClean="0"/>
                    </a:p>
                  </a:txBody>
                  <a:tcPr/>
                </a:tc>
                <a:tc>
                  <a:txBody>
                    <a:bodyPr/>
                    <a:lstStyle/>
                    <a:p>
                      <a:r>
                        <a:rPr lang="es-ES" b="1" dirty="0" smtClean="0"/>
                        <a:t>(SF^0F)|ZF</a:t>
                      </a:r>
                      <a:endParaRPr lang="es-ES" b="1" dirty="0"/>
                    </a:p>
                  </a:txBody>
                  <a:tcPr/>
                </a:tc>
                <a:extLst>
                  <a:ext uri="{0D108BD9-81ED-4DB2-BD59-A6C34878D82A}">
                    <a16:rowId xmlns:a16="http://schemas.microsoft.com/office/drawing/2014/main" val="2046634924"/>
                  </a:ext>
                </a:extLst>
              </a:tr>
              <a:tr h="370840">
                <a:tc>
                  <a:txBody>
                    <a:bodyPr/>
                    <a:lstStyle/>
                    <a:p>
                      <a:r>
                        <a:rPr lang="es-ES" b="1" dirty="0" smtClean="0"/>
                        <a:t>ja </a:t>
                      </a:r>
                      <a:r>
                        <a:rPr lang="es-ES" b="0" dirty="0" smtClean="0"/>
                        <a:t>/</a:t>
                      </a:r>
                      <a:r>
                        <a:rPr lang="es-ES" b="1" dirty="0" smtClean="0"/>
                        <a:t> </a:t>
                      </a:r>
                      <a:r>
                        <a:rPr lang="es-ES" b="1" dirty="0" err="1" smtClean="0"/>
                        <a:t>jnbe</a:t>
                      </a:r>
                      <a:r>
                        <a:rPr lang="es-ES" b="0" dirty="0" smtClean="0"/>
                        <a:t> etiqueta</a:t>
                      </a:r>
                      <a:endParaRPr lang="es-ES" b="1" dirty="0"/>
                    </a:p>
                  </a:txBody>
                  <a:tcPr/>
                </a:tc>
                <a:tc>
                  <a:txBody>
                    <a:bodyPr/>
                    <a:lstStyle/>
                    <a:p>
                      <a:r>
                        <a:rPr lang="es-ES" b="0" dirty="0" smtClean="0"/>
                        <a:t>Salto si está encima (no firmado)</a:t>
                      </a:r>
                      <a:endParaRPr lang="es-ES" b="0" dirty="0"/>
                    </a:p>
                  </a:txBody>
                  <a:tcPr/>
                </a:tc>
                <a:tc>
                  <a:txBody>
                    <a:bodyPr/>
                    <a:lstStyle/>
                    <a:p>
                      <a:r>
                        <a:rPr lang="es-ES" b="1" dirty="0" smtClean="0"/>
                        <a:t>~CF&amp;~ZF</a:t>
                      </a:r>
                      <a:endParaRPr lang="es-ES" b="1" dirty="0"/>
                    </a:p>
                  </a:txBody>
                  <a:tcPr/>
                </a:tc>
                <a:extLst>
                  <a:ext uri="{0D108BD9-81ED-4DB2-BD59-A6C34878D82A}">
                    <a16:rowId xmlns:a16="http://schemas.microsoft.com/office/drawing/2014/main" val="1614788634"/>
                  </a:ext>
                </a:extLst>
              </a:tr>
              <a:tr h="370840">
                <a:tc>
                  <a:txBody>
                    <a:bodyPr/>
                    <a:lstStyle/>
                    <a:p>
                      <a:r>
                        <a:rPr lang="es-ES" b="1" dirty="0" err="1" smtClean="0"/>
                        <a:t>jae</a:t>
                      </a:r>
                      <a:r>
                        <a:rPr lang="es-ES" b="1" dirty="0" smtClean="0"/>
                        <a:t> </a:t>
                      </a:r>
                      <a:r>
                        <a:rPr lang="es-ES" b="0" dirty="0" smtClean="0"/>
                        <a:t>/ </a:t>
                      </a:r>
                      <a:r>
                        <a:rPr lang="es-ES" b="1" dirty="0" err="1" smtClean="0"/>
                        <a:t>jnb</a:t>
                      </a:r>
                      <a:r>
                        <a:rPr lang="es-ES" b="0" dirty="0" smtClean="0"/>
                        <a:t> etiqueta</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Salto si está encima o igual (no firmado)</a:t>
                      </a:r>
                    </a:p>
                  </a:txBody>
                  <a:tcPr/>
                </a:tc>
                <a:tc>
                  <a:txBody>
                    <a:bodyPr/>
                    <a:lstStyle/>
                    <a:p>
                      <a:r>
                        <a:rPr lang="es-ES" b="1" dirty="0" smtClean="0"/>
                        <a:t>~CF</a:t>
                      </a:r>
                      <a:endParaRPr lang="es-ES" b="1" dirty="0"/>
                    </a:p>
                  </a:txBody>
                  <a:tcPr/>
                </a:tc>
                <a:extLst>
                  <a:ext uri="{0D108BD9-81ED-4DB2-BD59-A6C34878D82A}">
                    <a16:rowId xmlns:a16="http://schemas.microsoft.com/office/drawing/2014/main" val="3100660273"/>
                  </a:ext>
                </a:extLst>
              </a:tr>
              <a:tr h="370840">
                <a:tc>
                  <a:txBody>
                    <a:bodyPr/>
                    <a:lstStyle/>
                    <a:p>
                      <a:r>
                        <a:rPr lang="es-ES" b="1" dirty="0" err="1" smtClean="0"/>
                        <a:t>jb</a:t>
                      </a:r>
                      <a:r>
                        <a:rPr lang="es-ES" b="1" dirty="0" smtClean="0"/>
                        <a:t> </a:t>
                      </a:r>
                      <a:r>
                        <a:rPr lang="es-ES" b="0" dirty="0" smtClean="0"/>
                        <a:t>/</a:t>
                      </a:r>
                      <a:r>
                        <a:rPr lang="es-ES" b="1" dirty="0" smtClean="0"/>
                        <a:t> </a:t>
                      </a:r>
                      <a:r>
                        <a:rPr lang="es-ES" b="1" dirty="0" err="1" smtClean="0"/>
                        <a:t>jnae</a:t>
                      </a:r>
                      <a:r>
                        <a:rPr lang="es-ES" b="0" dirty="0" smtClean="0"/>
                        <a:t> etiqueta</a:t>
                      </a:r>
                      <a:endParaRPr lang="es-ES" b="1" dirty="0"/>
                    </a:p>
                  </a:txBody>
                  <a:tcPr/>
                </a:tc>
                <a:tc>
                  <a:txBody>
                    <a:bodyPr/>
                    <a:lstStyle/>
                    <a:p>
                      <a:r>
                        <a:rPr lang="es-ES" b="0" dirty="0" smtClean="0"/>
                        <a:t>Salto</a:t>
                      </a:r>
                      <a:r>
                        <a:rPr lang="es-ES" b="0" baseline="0" dirty="0" smtClean="0"/>
                        <a:t> si está debajo (no firmado)</a:t>
                      </a:r>
                      <a:endParaRPr lang="es-ES" b="0" dirty="0"/>
                    </a:p>
                  </a:txBody>
                  <a:tcPr/>
                </a:tc>
                <a:tc>
                  <a:txBody>
                    <a:bodyPr/>
                    <a:lstStyle/>
                    <a:p>
                      <a:r>
                        <a:rPr lang="es-ES" b="1" dirty="0" smtClean="0"/>
                        <a:t>CF</a:t>
                      </a:r>
                      <a:endParaRPr lang="es-ES" b="1" dirty="0"/>
                    </a:p>
                  </a:txBody>
                  <a:tcPr/>
                </a:tc>
                <a:extLst>
                  <a:ext uri="{0D108BD9-81ED-4DB2-BD59-A6C34878D82A}">
                    <a16:rowId xmlns:a16="http://schemas.microsoft.com/office/drawing/2014/main" val="147070868"/>
                  </a:ext>
                </a:extLst>
              </a:tr>
              <a:tr h="370840">
                <a:tc>
                  <a:txBody>
                    <a:bodyPr/>
                    <a:lstStyle/>
                    <a:p>
                      <a:r>
                        <a:rPr lang="es-ES" b="1" dirty="0" err="1" smtClean="0"/>
                        <a:t>jabe</a:t>
                      </a:r>
                      <a:r>
                        <a:rPr lang="es-ES" b="1" dirty="0" smtClean="0"/>
                        <a:t> </a:t>
                      </a:r>
                      <a:r>
                        <a:rPr lang="es-ES" b="0" dirty="0" smtClean="0"/>
                        <a:t>/ </a:t>
                      </a:r>
                      <a:r>
                        <a:rPr lang="es-ES" b="1" dirty="0" err="1" smtClean="0"/>
                        <a:t>jna</a:t>
                      </a:r>
                      <a:r>
                        <a:rPr lang="es-ES" b="0" dirty="0" smtClean="0"/>
                        <a:t> etiqueta</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Salto</a:t>
                      </a:r>
                      <a:r>
                        <a:rPr lang="es-ES" b="0" baseline="0" dirty="0" smtClean="0"/>
                        <a:t> si está debajo o igual (no firmado)</a:t>
                      </a:r>
                      <a:endParaRPr lang="es-ES" b="0" dirty="0" smtClean="0"/>
                    </a:p>
                  </a:txBody>
                  <a:tcPr/>
                </a:tc>
                <a:tc>
                  <a:txBody>
                    <a:bodyPr/>
                    <a:lstStyle/>
                    <a:p>
                      <a:r>
                        <a:rPr lang="es-ES" b="1" dirty="0" smtClean="0"/>
                        <a:t>CF|ZF</a:t>
                      </a:r>
                      <a:endParaRPr lang="es-ES" b="1" dirty="0"/>
                    </a:p>
                  </a:txBody>
                  <a:tcPr/>
                </a:tc>
                <a:extLst>
                  <a:ext uri="{0D108BD9-81ED-4DB2-BD59-A6C34878D82A}">
                    <a16:rowId xmlns:a16="http://schemas.microsoft.com/office/drawing/2014/main" val="3627429943"/>
                  </a:ext>
                </a:extLst>
              </a:tr>
            </a:tbl>
          </a:graphicData>
        </a:graphic>
      </p:graphicFrame>
    </p:spTree>
    <p:extLst>
      <p:ext uri="{BB962C8B-B14F-4D97-AF65-F5344CB8AC3E}">
        <p14:creationId xmlns:p14="http://schemas.microsoft.com/office/powerpoint/2010/main" val="42860933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Instrucciones condicionales de movimiento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3905466076"/>
              </p:ext>
            </p:extLst>
          </p:nvPr>
        </p:nvGraphicFramePr>
        <p:xfrm>
          <a:off x="986369" y="2179377"/>
          <a:ext cx="10435286" cy="2834640"/>
        </p:xfrm>
        <a:graphic>
          <a:graphicData uri="http://schemas.openxmlformats.org/drawingml/2006/table">
            <a:tbl>
              <a:tblPr firstRow="1" bandRow="1">
                <a:tableStyleId>{5C22544A-7EE6-4342-B048-85BDC9FD1C3A}</a:tableStyleId>
              </a:tblPr>
              <a:tblGrid>
                <a:gridCol w="3646187">
                  <a:extLst>
                    <a:ext uri="{9D8B030D-6E8A-4147-A177-3AD203B41FA5}">
                      <a16:colId xmlns:a16="http://schemas.microsoft.com/office/drawing/2014/main" val="2043138385"/>
                    </a:ext>
                  </a:extLst>
                </a:gridCol>
                <a:gridCol w="4891403">
                  <a:extLst>
                    <a:ext uri="{9D8B030D-6E8A-4147-A177-3AD203B41FA5}">
                      <a16:colId xmlns:a16="http://schemas.microsoft.com/office/drawing/2014/main" val="2259659779"/>
                    </a:ext>
                  </a:extLst>
                </a:gridCol>
                <a:gridCol w="1897696">
                  <a:extLst>
                    <a:ext uri="{9D8B030D-6E8A-4147-A177-3AD203B41FA5}">
                      <a16:colId xmlns:a16="http://schemas.microsoft.com/office/drawing/2014/main" val="4184696241"/>
                    </a:ext>
                  </a:extLst>
                </a:gridCol>
              </a:tblGrid>
              <a:tr h="627003">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tc>
                  <a:txBody>
                    <a:bodyPr/>
                    <a:lstStyle/>
                    <a:p>
                      <a:pPr algn="ctr"/>
                      <a:r>
                        <a:rPr lang="es-ES" dirty="0" smtClean="0">
                          <a:solidFill>
                            <a:srgbClr val="FFFFFF"/>
                          </a:solidFill>
                        </a:rPr>
                        <a:t>Código de condición</a:t>
                      </a:r>
                      <a:endParaRPr lang="es-ES" dirty="0">
                        <a:solidFill>
                          <a:srgbClr val="FFFFFF"/>
                        </a:solidFill>
                      </a:endParaRPr>
                    </a:p>
                  </a:txBody>
                  <a:tcPr/>
                </a:tc>
                <a:extLst>
                  <a:ext uri="{0D108BD9-81ED-4DB2-BD59-A6C34878D82A}">
                    <a16:rowId xmlns:a16="http://schemas.microsoft.com/office/drawing/2014/main" val="221726650"/>
                  </a:ext>
                </a:extLst>
              </a:tr>
              <a:tr h="363263">
                <a:tc>
                  <a:txBody>
                    <a:bodyPr/>
                    <a:lstStyle/>
                    <a:p>
                      <a:r>
                        <a:rPr lang="es-ES" b="1" dirty="0" err="1" smtClean="0"/>
                        <a:t>cmove</a:t>
                      </a:r>
                      <a:r>
                        <a:rPr lang="es-ES" b="1" dirty="0" smtClean="0"/>
                        <a:t> </a:t>
                      </a:r>
                      <a:r>
                        <a:rPr lang="es-ES" b="0" dirty="0" smtClean="0"/>
                        <a:t>/ </a:t>
                      </a:r>
                      <a:r>
                        <a:rPr lang="es-ES" b="1" dirty="0" err="1" smtClean="0"/>
                        <a:t>cmovz</a:t>
                      </a:r>
                      <a:r>
                        <a:rPr lang="es-ES" b="0" dirty="0" smtClean="0"/>
                        <a:t> origen destino</a:t>
                      </a:r>
                      <a:endParaRPr lang="es-ES" b="0" dirty="0"/>
                    </a:p>
                  </a:txBody>
                  <a:tcPr/>
                </a:tc>
                <a:tc>
                  <a:txBody>
                    <a:bodyPr/>
                    <a:lstStyle/>
                    <a:p>
                      <a:r>
                        <a:rPr lang="es-ES" b="0" dirty="0" smtClean="0"/>
                        <a:t>Mover si es </a:t>
                      </a:r>
                      <a:r>
                        <a:rPr lang="es-ES" b="0" dirty="0" err="1" smtClean="0"/>
                        <a:t>equal</a:t>
                      </a:r>
                      <a:r>
                        <a:rPr lang="es-ES" b="0" dirty="0" smtClean="0"/>
                        <a:t>/</a:t>
                      </a:r>
                      <a:r>
                        <a:rPr lang="es-ES" b="0" dirty="0" err="1" smtClean="0"/>
                        <a:t>zero</a:t>
                      </a:r>
                      <a:endParaRPr lang="es-ES" b="0" dirty="0"/>
                    </a:p>
                  </a:txBody>
                  <a:tcPr/>
                </a:tc>
                <a:tc>
                  <a:txBody>
                    <a:bodyPr/>
                    <a:lstStyle/>
                    <a:p>
                      <a:r>
                        <a:rPr lang="es-ES" b="1" dirty="0" smtClean="0"/>
                        <a:t>ZF</a:t>
                      </a:r>
                      <a:endParaRPr lang="es-ES" b="1" dirty="0"/>
                    </a:p>
                  </a:txBody>
                  <a:tcPr/>
                </a:tc>
                <a:extLst>
                  <a:ext uri="{0D108BD9-81ED-4DB2-BD59-A6C34878D82A}">
                    <a16:rowId xmlns:a16="http://schemas.microsoft.com/office/drawing/2014/main" val="3073120747"/>
                  </a:ext>
                </a:extLst>
              </a:tr>
              <a:tr h="363263">
                <a:tc>
                  <a:txBody>
                    <a:bodyPr/>
                    <a:lstStyle/>
                    <a:p>
                      <a:r>
                        <a:rPr lang="es-ES" b="1" dirty="0" err="1" smtClean="0"/>
                        <a:t>cmovne</a:t>
                      </a:r>
                      <a:r>
                        <a:rPr lang="es-ES" b="1" dirty="0" smtClean="0"/>
                        <a:t> </a:t>
                      </a:r>
                      <a:r>
                        <a:rPr lang="es-ES" b="0" dirty="0" smtClean="0"/>
                        <a:t>/ </a:t>
                      </a:r>
                      <a:r>
                        <a:rPr lang="es-ES" b="1" dirty="0" err="1" smtClean="0"/>
                        <a:t>cmovnz</a:t>
                      </a:r>
                      <a:r>
                        <a:rPr lang="es-ES" b="0" dirty="0" smtClean="0"/>
                        <a:t> origen destino</a:t>
                      </a:r>
                      <a:endParaRPr lang="es-ES"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Mover si no es </a:t>
                      </a:r>
                      <a:r>
                        <a:rPr lang="es-ES" b="0" dirty="0" err="1" smtClean="0"/>
                        <a:t>equal</a:t>
                      </a:r>
                      <a:r>
                        <a:rPr lang="es-ES" b="0" dirty="0" smtClean="0"/>
                        <a:t>/</a:t>
                      </a:r>
                      <a:r>
                        <a:rPr lang="es-ES" b="0" dirty="0" err="1" smtClean="0"/>
                        <a:t>nonzero</a:t>
                      </a:r>
                      <a:endParaRPr lang="es-ES" b="0" dirty="0" smtClean="0"/>
                    </a:p>
                  </a:txBody>
                  <a:tcPr/>
                </a:tc>
                <a:tc>
                  <a:txBody>
                    <a:bodyPr/>
                    <a:lstStyle/>
                    <a:p>
                      <a:r>
                        <a:rPr lang="es-ES" b="1" dirty="0" smtClean="0"/>
                        <a:t>~ZF</a:t>
                      </a:r>
                      <a:endParaRPr lang="es-ES" b="1" dirty="0"/>
                    </a:p>
                  </a:txBody>
                  <a:tcPr/>
                </a:tc>
                <a:extLst>
                  <a:ext uri="{0D108BD9-81ED-4DB2-BD59-A6C34878D82A}">
                    <a16:rowId xmlns:a16="http://schemas.microsoft.com/office/drawing/2014/main" val="1019122531"/>
                  </a:ext>
                </a:extLst>
              </a:tr>
              <a:tr h="363263">
                <a:tc>
                  <a:txBody>
                    <a:bodyPr/>
                    <a:lstStyle/>
                    <a:p>
                      <a:r>
                        <a:rPr lang="es-ES" b="1" dirty="0" err="1" smtClean="0"/>
                        <a:t>cmovs</a:t>
                      </a:r>
                      <a:r>
                        <a:rPr lang="es-ES" b="1" dirty="0" smtClean="0"/>
                        <a:t> </a:t>
                      </a:r>
                      <a:r>
                        <a:rPr lang="es-ES" b="0" dirty="0" smtClean="0"/>
                        <a:t>origen</a:t>
                      </a:r>
                      <a:r>
                        <a:rPr lang="es-ES" b="0" baseline="0" dirty="0" smtClean="0"/>
                        <a:t> destino</a:t>
                      </a:r>
                      <a:endParaRPr lang="es-ES" b="1" dirty="0"/>
                    </a:p>
                  </a:txBody>
                  <a:tcPr/>
                </a:tc>
                <a:tc>
                  <a:txBody>
                    <a:bodyPr/>
                    <a:lstStyle/>
                    <a:p>
                      <a:r>
                        <a:rPr lang="es-ES" b="0" dirty="0" smtClean="0"/>
                        <a:t>Mover si es negativo</a:t>
                      </a:r>
                      <a:endParaRPr lang="es-ES" b="0" dirty="0"/>
                    </a:p>
                  </a:txBody>
                  <a:tcPr/>
                </a:tc>
                <a:tc>
                  <a:txBody>
                    <a:bodyPr/>
                    <a:lstStyle/>
                    <a:p>
                      <a:r>
                        <a:rPr lang="es-ES" b="1" dirty="0" smtClean="0"/>
                        <a:t>SF</a:t>
                      </a:r>
                      <a:endParaRPr lang="es-ES" b="1" dirty="0"/>
                    </a:p>
                  </a:txBody>
                  <a:tcPr/>
                </a:tc>
                <a:extLst>
                  <a:ext uri="{0D108BD9-81ED-4DB2-BD59-A6C34878D82A}">
                    <a16:rowId xmlns:a16="http://schemas.microsoft.com/office/drawing/2014/main" val="1534967016"/>
                  </a:ext>
                </a:extLst>
              </a:tr>
              <a:tr h="363263">
                <a:tc>
                  <a:txBody>
                    <a:bodyPr/>
                    <a:lstStyle/>
                    <a:p>
                      <a:r>
                        <a:rPr lang="es-ES" b="1" dirty="0" err="1" smtClean="0"/>
                        <a:t>cmovns</a:t>
                      </a:r>
                      <a:r>
                        <a:rPr lang="es-ES" b="1" dirty="0" smtClean="0"/>
                        <a:t> </a:t>
                      </a:r>
                      <a:r>
                        <a:rPr lang="es-ES" b="0" dirty="0" smtClean="0"/>
                        <a:t>origen</a:t>
                      </a:r>
                      <a:r>
                        <a:rPr lang="es-ES" b="0" baseline="0" dirty="0" smtClean="0"/>
                        <a:t> destino</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Mover si no es negativo</a:t>
                      </a:r>
                    </a:p>
                  </a:txBody>
                  <a:tcPr/>
                </a:tc>
                <a:tc>
                  <a:txBody>
                    <a:bodyPr/>
                    <a:lstStyle/>
                    <a:p>
                      <a:r>
                        <a:rPr lang="es-ES" b="1" dirty="0" smtClean="0"/>
                        <a:t>~SF</a:t>
                      </a:r>
                      <a:endParaRPr lang="es-ES" b="1" dirty="0"/>
                    </a:p>
                  </a:txBody>
                  <a:tcPr/>
                </a:tc>
                <a:extLst>
                  <a:ext uri="{0D108BD9-81ED-4DB2-BD59-A6C34878D82A}">
                    <a16:rowId xmlns:a16="http://schemas.microsoft.com/office/drawing/2014/main" val="2046634924"/>
                  </a:ext>
                </a:extLst>
              </a:tr>
              <a:tr h="363263">
                <a:tc>
                  <a:txBody>
                    <a:bodyPr/>
                    <a:lstStyle/>
                    <a:p>
                      <a:r>
                        <a:rPr lang="es-ES" b="1" dirty="0" err="1" smtClean="0"/>
                        <a:t>cmovg</a:t>
                      </a:r>
                      <a:r>
                        <a:rPr lang="es-ES" b="1" dirty="0" smtClean="0"/>
                        <a:t> </a:t>
                      </a:r>
                      <a:r>
                        <a:rPr lang="es-ES" b="0" dirty="0" smtClean="0"/>
                        <a:t>/ </a:t>
                      </a:r>
                      <a:r>
                        <a:rPr lang="es-ES" b="1" dirty="0" err="1" smtClean="0"/>
                        <a:t>cmovnle</a:t>
                      </a:r>
                      <a:r>
                        <a:rPr lang="es-ES" b="0" dirty="0" smtClean="0"/>
                        <a:t> origen destino</a:t>
                      </a:r>
                      <a:endParaRPr lang="es-ES" b="0" dirty="0"/>
                    </a:p>
                  </a:txBody>
                  <a:tcPr/>
                </a:tc>
                <a:tc>
                  <a:txBody>
                    <a:bodyPr/>
                    <a:lstStyle/>
                    <a:p>
                      <a:r>
                        <a:rPr lang="es-ES" b="0" dirty="0" smtClean="0"/>
                        <a:t>Mover si es</a:t>
                      </a:r>
                      <a:r>
                        <a:rPr lang="es-ES" b="0" baseline="0" dirty="0" smtClean="0"/>
                        <a:t> mayor (firmado)</a:t>
                      </a:r>
                      <a:endParaRPr lang="es-ES" b="0" dirty="0"/>
                    </a:p>
                  </a:txBody>
                  <a:tcPr/>
                </a:tc>
                <a:tc>
                  <a:txBody>
                    <a:bodyPr/>
                    <a:lstStyle/>
                    <a:p>
                      <a:r>
                        <a:rPr lang="es-ES" b="1" dirty="0" smtClean="0"/>
                        <a:t>~(SF^0F)&amp;~ZF</a:t>
                      </a:r>
                      <a:endParaRPr lang="es-ES" b="1" dirty="0"/>
                    </a:p>
                  </a:txBody>
                  <a:tcPr/>
                </a:tc>
                <a:extLst>
                  <a:ext uri="{0D108BD9-81ED-4DB2-BD59-A6C34878D82A}">
                    <a16:rowId xmlns:a16="http://schemas.microsoft.com/office/drawing/2014/main" val="1614788634"/>
                  </a:ext>
                </a:extLst>
              </a:tr>
              <a:tr h="363263">
                <a:tc>
                  <a:txBody>
                    <a:bodyPr/>
                    <a:lstStyle/>
                    <a:p>
                      <a:r>
                        <a:rPr lang="es-ES" b="1" dirty="0" err="1" smtClean="0"/>
                        <a:t>cmovge</a:t>
                      </a:r>
                      <a:r>
                        <a:rPr lang="es-ES" b="1" dirty="0" smtClean="0"/>
                        <a:t> </a:t>
                      </a:r>
                      <a:r>
                        <a:rPr lang="es-ES" b="0" dirty="0" smtClean="0"/>
                        <a:t>/ </a:t>
                      </a:r>
                      <a:r>
                        <a:rPr lang="es-ES" b="1" dirty="0" err="1" smtClean="0"/>
                        <a:t>cmovnl</a:t>
                      </a:r>
                      <a:r>
                        <a:rPr lang="es-ES" b="0" dirty="0" smtClean="0"/>
                        <a:t> origen destino</a:t>
                      </a:r>
                      <a:endParaRPr lang="es-ES" b="0" dirty="0"/>
                    </a:p>
                  </a:txBody>
                  <a:tcPr/>
                </a:tc>
                <a:tc>
                  <a:txBody>
                    <a:bodyPr/>
                    <a:lstStyle/>
                    <a:p>
                      <a:r>
                        <a:rPr lang="es-ES" b="0" dirty="0" smtClean="0"/>
                        <a:t>Mover si es mayor o igual (firmado)</a:t>
                      </a:r>
                      <a:endParaRPr lang="es-ES" b="0" dirty="0"/>
                    </a:p>
                  </a:txBody>
                  <a:tcPr/>
                </a:tc>
                <a:tc>
                  <a:txBody>
                    <a:bodyPr/>
                    <a:lstStyle/>
                    <a:p>
                      <a:r>
                        <a:rPr lang="es-ES" b="1" dirty="0" smtClean="0"/>
                        <a:t>~(SF^0F)</a:t>
                      </a:r>
                      <a:endParaRPr lang="es-ES" b="1" dirty="0"/>
                    </a:p>
                  </a:txBody>
                  <a:tcPr/>
                </a:tc>
                <a:extLst>
                  <a:ext uri="{0D108BD9-81ED-4DB2-BD59-A6C34878D82A}">
                    <a16:rowId xmlns:a16="http://schemas.microsoft.com/office/drawing/2014/main" val="3100660273"/>
                  </a:ext>
                </a:extLst>
              </a:tr>
            </a:tbl>
          </a:graphicData>
        </a:graphic>
      </p:graphicFrame>
    </p:spTree>
    <p:extLst>
      <p:ext uri="{BB962C8B-B14F-4D97-AF65-F5344CB8AC3E}">
        <p14:creationId xmlns:p14="http://schemas.microsoft.com/office/powerpoint/2010/main" val="11594560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Instrucciones condicionales de movimiento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2239564389"/>
              </p:ext>
            </p:extLst>
          </p:nvPr>
        </p:nvGraphicFramePr>
        <p:xfrm>
          <a:off x="986369" y="2179377"/>
          <a:ext cx="10435286" cy="2834640"/>
        </p:xfrm>
        <a:graphic>
          <a:graphicData uri="http://schemas.openxmlformats.org/drawingml/2006/table">
            <a:tbl>
              <a:tblPr firstRow="1" bandRow="1">
                <a:tableStyleId>{5C22544A-7EE6-4342-B048-85BDC9FD1C3A}</a:tableStyleId>
              </a:tblPr>
              <a:tblGrid>
                <a:gridCol w="3646187">
                  <a:extLst>
                    <a:ext uri="{9D8B030D-6E8A-4147-A177-3AD203B41FA5}">
                      <a16:colId xmlns:a16="http://schemas.microsoft.com/office/drawing/2014/main" val="2043138385"/>
                    </a:ext>
                  </a:extLst>
                </a:gridCol>
                <a:gridCol w="4891403">
                  <a:extLst>
                    <a:ext uri="{9D8B030D-6E8A-4147-A177-3AD203B41FA5}">
                      <a16:colId xmlns:a16="http://schemas.microsoft.com/office/drawing/2014/main" val="2259659779"/>
                    </a:ext>
                  </a:extLst>
                </a:gridCol>
                <a:gridCol w="1897696">
                  <a:extLst>
                    <a:ext uri="{9D8B030D-6E8A-4147-A177-3AD203B41FA5}">
                      <a16:colId xmlns:a16="http://schemas.microsoft.com/office/drawing/2014/main" val="4184696241"/>
                    </a:ext>
                  </a:extLst>
                </a:gridCol>
              </a:tblGrid>
              <a:tr h="627003">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tc>
                  <a:txBody>
                    <a:bodyPr/>
                    <a:lstStyle/>
                    <a:p>
                      <a:pPr algn="ctr"/>
                      <a:r>
                        <a:rPr lang="es-ES" dirty="0" smtClean="0">
                          <a:solidFill>
                            <a:srgbClr val="FFFFFF"/>
                          </a:solidFill>
                        </a:rPr>
                        <a:t>Código de condición</a:t>
                      </a:r>
                      <a:endParaRPr lang="es-ES" dirty="0">
                        <a:solidFill>
                          <a:srgbClr val="FFFFFF"/>
                        </a:solidFill>
                      </a:endParaRPr>
                    </a:p>
                  </a:txBody>
                  <a:tcPr/>
                </a:tc>
                <a:extLst>
                  <a:ext uri="{0D108BD9-81ED-4DB2-BD59-A6C34878D82A}">
                    <a16:rowId xmlns:a16="http://schemas.microsoft.com/office/drawing/2014/main" val="221726650"/>
                  </a:ext>
                </a:extLst>
              </a:tr>
              <a:tr h="363263">
                <a:tc>
                  <a:txBody>
                    <a:bodyPr/>
                    <a:lstStyle/>
                    <a:p>
                      <a:r>
                        <a:rPr lang="es-ES" b="1" dirty="0" err="1" smtClean="0"/>
                        <a:t>cmovl</a:t>
                      </a:r>
                      <a:r>
                        <a:rPr lang="es-ES" b="0" dirty="0" smtClean="0"/>
                        <a:t> / </a:t>
                      </a:r>
                      <a:r>
                        <a:rPr lang="es-ES" b="1" dirty="0" err="1" smtClean="0"/>
                        <a:t>cmovnge</a:t>
                      </a:r>
                      <a:r>
                        <a:rPr lang="es-ES" b="0" dirty="0" smtClean="0"/>
                        <a:t> origen destino</a:t>
                      </a:r>
                      <a:endParaRPr lang="es-ES" b="0" dirty="0"/>
                    </a:p>
                  </a:txBody>
                  <a:tcPr/>
                </a:tc>
                <a:tc>
                  <a:txBody>
                    <a:bodyPr/>
                    <a:lstStyle/>
                    <a:p>
                      <a:r>
                        <a:rPr lang="es-ES" dirty="0" smtClean="0"/>
                        <a:t>Mover si</a:t>
                      </a:r>
                      <a:r>
                        <a:rPr lang="es-ES" baseline="0" dirty="0" smtClean="0"/>
                        <a:t> es menor (firmado)</a:t>
                      </a:r>
                      <a:endParaRPr lang="es-ES" b="1" dirty="0"/>
                    </a:p>
                  </a:txBody>
                  <a:tcPr/>
                </a:tc>
                <a:tc>
                  <a:txBody>
                    <a:bodyPr/>
                    <a:lstStyle/>
                    <a:p>
                      <a:r>
                        <a:rPr lang="es-ES" b="1" dirty="0" smtClean="0"/>
                        <a:t>SF^0F</a:t>
                      </a:r>
                      <a:endParaRPr lang="es-ES" b="1" dirty="0"/>
                    </a:p>
                  </a:txBody>
                  <a:tcPr/>
                </a:tc>
                <a:extLst>
                  <a:ext uri="{0D108BD9-81ED-4DB2-BD59-A6C34878D82A}">
                    <a16:rowId xmlns:a16="http://schemas.microsoft.com/office/drawing/2014/main" val="3073120747"/>
                  </a:ext>
                </a:extLst>
              </a:tr>
              <a:tr h="363263">
                <a:tc>
                  <a:txBody>
                    <a:bodyPr/>
                    <a:lstStyle/>
                    <a:p>
                      <a:r>
                        <a:rPr lang="es-ES" b="1" dirty="0" err="1" smtClean="0"/>
                        <a:t>cmovle</a:t>
                      </a:r>
                      <a:r>
                        <a:rPr lang="es-ES" b="0" dirty="0" smtClean="0"/>
                        <a:t> / </a:t>
                      </a:r>
                      <a:r>
                        <a:rPr lang="es-ES" b="1" dirty="0" err="1" smtClean="0"/>
                        <a:t>cmovng</a:t>
                      </a:r>
                      <a:r>
                        <a:rPr lang="es-ES" b="0" dirty="0" smtClean="0"/>
                        <a:t> origen destino</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Mover si</a:t>
                      </a:r>
                      <a:r>
                        <a:rPr lang="es-ES" baseline="0" dirty="0" smtClean="0"/>
                        <a:t> es menor o igual</a:t>
                      </a:r>
                      <a:endParaRPr lang="es-ES" b="1" dirty="0" smtClean="0"/>
                    </a:p>
                  </a:txBody>
                  <a:tcPr/>
                </a:tc>
                <a:tc>
                  <a:txBody>
                    <a:bodyPr/>
                    <a:lstStyle/>
                    <a:p>
                      <a:r>
                        <a:rPr lang="es-ES" b="1" dirty="0" smtClean="0"/>
                        <a:t>(SF^0F)|ZF</a:t>
                      </a:r>
                      <a:endParaRPr lang="es-ES" b="1" dirty="0"/>
                    </a:p>
                  </a:txBody>
                  <a:tcPr/>
                </a:tc>
                <a:extLst>
                  <a:ext uri="{0D108BD9-81ED-4DB2-BD59-A6C34878D82A}">
                    <a16:rowId xmlns:a16="http://schemas.microsoft.com/office/drawing/2014/main" val="1019122531"/>
                  </a:ext>
                </a:extLst>
              </a:tr>
              <a:tr h="363263">
                <a:tc>
                  <a:txBody>
                    <a:bodyPr/>
                    <a:lstStyle/>
                    <a:p>
                      <a:r>
                        <a:rPr lang="es-ES" b="1" dirty="0" err="1" smtClean="0"/>
                        <a:t>cmova</a:t>
                      </a:r>
                      <a:r>
                        <a:rPr lang="es-ES" b="1" dirty="0" smtClean="0"/>
                        <a:t> </a:t>
                      </a:r>
                      <a:r>
                        <a:rPr lang="es-ES" b="0" dirty="0" smtClean="0"/>
                        <a:t>/ </a:t>
                      </a:r>
                      <a:r>
                        <a:rPr lang="es-ES" b="1" dirty="0" err="1" smtClean="0"/>
                        <a:t>cmovnbe</a:t>
                      </a:r>
                      <a:r>
                        <a:rPr lang="es-ES" b="1" dirty="0" smtClean="0"/>
                        <a:t> </a:t>
                      </a:r>
                      <a:r>
                        <a:rPr lang="es-ES" b="0" dirty="0" smtClean="0"/>
                        <a:t>origen destino</a:t>
                      </a:r>
                      <a:endParaRPr lang="es-ES" b="1" dirty="0"/>
                    </a:p>
                  </a:txBody>
                  <a:tcPr/>
                </a:tc>
                <a:tc>
                  <a:txBody>
                    <a:bodyPr/>
                    <a:lstStyle/>
                    <a:p>
                      <a:r>
                        <a:rPr lang="es-ES" b="0" dirty="0" smtClean="0"/>
                        <a:t>Mover si está encima (no firmado)</a:t>
                      </a:r>
                      <a:endParaRPr lang="es-ES" b="0" dirty="0"/>
                    </a:p>
                  </a:txBody>
                  <a:tcPr/>
                </a:tc>
                <a:tc>
                  <a:txBody>
                    <a:bodyPr/>
                    <a:lstStyle/>
                    <a:p>
                      <a:r>
                        <a:rPr lang="es-ES" b="1" dirty="0" smtClean="0"/>
                        <a:t>~CF&amp;~ZF</a:t>
                      </a:r>
                      <a:endParaRPr lang="es-ES" b="1" dirty="0"/>
                    </a:p>
                  </a:txBody>
                  <a:tcPr/>
                </a:tc>
                <a:extLst>
                  <a:ext uri="{0D108BD9-81ED-4DB2-BD59-A6C34878D82A}">
                    <a16:rowId xmlns:a16="http://schemas.microsoft.com/office/drawing/2014/main" val="1534967016"/>
                  </a:ext>
                </a:extLst>
              </a:tr>
              <a:tr h="363263">
                <a:tc>
                  <a:txBody>
                    <a:bodyPr/>
                    <a:lstStyle/>
                    <a:p>
                      <a:r>
                        <a:rPr lang="es-ES" b="1" dirty="0" err="1" smtClean="0"/>
                        <a:t>cmovae</a:t>
                      </a:r>
                      <a:r>
                        <a:rPr lang="es-ES" b="1" dirty="0" smtClean="0"/>
                        <a:t> </a:t>
                      </a:r>
                      <a:r>
                        <a:rPr lang="es-ES" b="0" dirty="0" smtClean="0"/>
                        <a:t>/ </a:t>
                      </a:r>
                      <a:r>
                        <a:rPr lang="es-ES" b="1" dirty="0" err="1" smtClean="0"/>
                        <a:t>cmovnb</a:t>
                      </a:r>
                      <a:r>
                        <a:rPr lang="es-ES" b="1" dirty="0" smtClean="0"/>
                        <a:t> </a:t>
                      </a:r>
                      <a:r>
                        <a:rPr lang="es-ES" b="0" dirty="0" smtClean="0"/>
                        <a:t>origen destino</a:t>
                      </a:r>
                      <a:endParaRPr lang="es-E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dirty="0" smtClean="0"/>
                        <a:t>Mover si está encima o igual (no firmado)</a:t>
                      </a:r>
                    </a:p>
                  </a:txBody>
                  <a:tcPr/>
                </a:tc>
                <a:tc>
                  <a:txBody>
                    <a:bodyPr/>
                    <a:lstStyle/>
                    <a:p>
                      <a:r>
                        <a:rPr lang="es-ES" b="1" dirty="0" smtClean="0"/>
                        <a:t>~CF</a:t>
                      </a:r>
                      <a:endParaRPr lang="es-ES" b="1" dirty="0"/>
                    </a:p>
                  </a:txBody>
                  <a:tcPr/>
                </a:tc>
                <a:extLst>
                  <a:ext uri="{0D108BD9-81ED-4DB2-BD59-A6C34878D82A}">
                    <a16:rowId xmlns:a16="http://schemas.microsoft.com/office/drawing/2014/main" val="2046634924"/>
                  </a:ext>
                </a:extLst>
              </a:tr>
              <a:tr h="363263">
                <a:tc>
                  <a:txBody>
                    <a:bodyPr/>
                    <a:lstStyle/>
                    <a:p>
                      <a:r>
                        <a:rPr lang="es-ES" b="1" dirty="0" err="1" smtClean="0"/>
                        <a:t>cmovb</a:t>
                      </a:r>
                      <a:r>
                        <a:rPr lang="es-ES" b="0" dirty="0" smtClean="0"/>
                        <a:t> / </a:t>
                      </a:r>
                      <a:r>
                        <a:rPr lang="es-ES" b="1" dirty="0" err="1" smtClean="0"/>
                        <a:t>cmovnae</a:t>
                      </a:r>
                      <a:r>
                        <a:rPr lang="es-ES" b="0" dirty="0" smtClean="0"/>
                        <a:t> origen destino</a:t>
                      </a:r>
                      <a:endParaRPr lang="es-ES" b="0" dirty="0"/>
                    </a:p>
                  </a:txBody>
                  <a:tcPr/>
                </a:tc>
                <a:tc>
                  <a:txBody>
                    <a:bodyPr/>
                    <a:lstStyle/>
                    <a:p>
                      <a:r>
                        <a:rPr lang="es-ES" b="0" baseline="0" dirty="0" smtClean="0"/>
                        <a:t>Mover si está debajo (no firmado)</a:t>
                      </a:r>
                      <a:endParaRPr lang="es-ES" b="0" dirty="0"/>
                    </a:p>
                  </a:txBody>
                  <a:tcPr/>
                </a:tc>
                <a:tc>
                  <a:txBody>
                    <a:bodyPr/>
                    <a:lstStyle/>
                    <a:p>
                      <a:r>
                        <a:rPr lang="es-ES" b="1" dirty="0" smtClean="0"/>
                        <a:t>CF</a:t>
                      </a:r>
                      <a:endParaRPr lang="es-ES" b="1" dirty="0"/>
                    </a:p>
                  </a:txBody>
                  <a:tcPr/>
                </a:tc>
                <a:extLst>
                  <a:ext uri="{0D108BD9-81ED-4DB2-BD59-A6C34878D82A}">
                    <a16:rowId xmlns:a16="http://schemas.microsoft.com/office/drawing/2014/main" val="1614788634"/>
                  </a:ext>
                </a:extLst>
              </a:tr>
              <a:tr h="363263">
                <a:tc>
                  <a:txBody>
                    <a:bodyPr/>
                    <a:lstStyle/>
                    <a:p>
                      <a:r>
                        <a:rPr lang="es-ES" b="1" dirty="0" err="1" smtClean="0"/>
                        <a:t>cmovbe</a:t>
                      </a:r>
                      <a:r>
                        <a:rPr lang="es-ES" b="0" dirty="0" smtClean="0"/>
                        <a:t> / </a:t>
                      </a:r>
                      <a:r>
                        <a:rPr lang="es-ES" b="1" dirty="0" err="1" smtClean="0"/>
                        <a:t>cmovna</a:t>
                      </a:r>
                      <a:r>
                        <a:rPr lang="es-ES" b="0" dirty="0" smtClean="0"/>
                        <a:t> origen destino</a:t>
                      </a:r>
                      <a:endParaRPr lang="es-ES"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0" baseline="0" dirty="0" smtClean="0"/>
                        <a:t>Mover si está debajo o igual (no firmado)</a:t>
                      </a:r>
                      <a:endParaRPr lang="es-ES" b="0" dirty="0" smtClean="0"/>
                    </a:p>
                  </a:txBody>
                  <a:tcPr/>
                </a:tc>
                <a:tc>
                  <a:txBody>
                    <a:bodyPr/>
                    <a:lstStyle/>
                    <a:p>
                      <a:r>
                        <a:rPr lang="es-ES" b="1" dirty="0" smtClean="0"/>
                        <a:t>CF|ZF</a:t>
                      </a:r>
                      <a:endParaRPr lang="es-ES" b="1" dirty="0"/>
                    </a:p>
                  </a:txBody>
                  <a:tcPr/>
                </a:tc>
                <a:extLst>
                  <a:ext uri="{0D108BD9-81ED-4DB2-BD59-A6C34878D82A}">
                    <a16:rowId xmlns:a16="http://schemas.microsoft.com/office/drawing/2014/main" val="3100660273"/>
                  </a:ext>
                </a:extLst>
              </a:tr>
            </a:tbl>
          </a:graphicData>
        </a:graphic>
      </p:graphicFrame>
    </p:spTree>
    <p:extLst>
      <p:ext uri="{BB962C8B-B14F-4D97-AF65-F5344CB8AC3E}">
        <p14:creationId xmlns:p14="http://schemas.microsoft.com/office/powerpoint/2010/main" val="3811936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dirty="0" smtClean="0">
                <a:solidFill>
                  <a:schemeClr val="bg1"/>
                </a:solidFill>
                <a:latin typeface="Calibri Light" panose="020F0302020204030204" pitchFamily="34" charset="0"/>
                <a:cs typeface="Calibri Light" panose="020F0302020204030204" pitchFamily="34" charset="0"/>
              </a:rPr>
              <a:t>Instrucciones de llamada de procedimiento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Instrucciones</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3145249775"/>
              </p:ext>
            </p:extLst>
          </p:nvPr>
        </p:nvGraphicFramePr>
        <p:xfrm>
          <a:off x="1276896" y="2194080"/>
          <a:ext cx="9854231" cy="1752600"/>
        </p:xfrm>
        <a:graphic>
          <a:graphicData uri="http://schemas.openxmlformats.org/drawingml/2006/table">
            <a:tbl>
              <a:tblPr firstRow="1" bandRow="1">
                <a:tableStyleId>{5C22544A-7EE6-4342-B048-85BDC9FD1C3A}</a:tableStyleId>
              </a:tblPr>
              <a:tblGrid>
                <a:gridCol w="2337161">
                  <a:extLst>
                    <a:ext uri="{9D8B030D-6E8A-4147-A177-3AD203B41FA5}">
                      <a16:colId xmlns:a16="http://schemas.microsoft.com/office/drawing/2014/main" val="2043138385"/>
                    </a:ext>
                  </a:extLst>
                </a:gridCol>
                <a:gridCol w="7517070">
                  <a:extLst>
                    <a:ext uri="{9D8B030D-6E8A-4147-A177-3AD203B41FA5}">
                      <a16:colId xmlns:a16="http://schemas.microsoft.com/office/drawing/2014/main" val="2259659779"/>
                    </a:ext>
                  </a:extLst>
                </a:gridCol>
              </a:tblGrid>
              <a:tr h="370840">
                <a:tc>
                  <a:txBody>
                    <a:bodyPr/>
                    <a:lstStyle/>
                    <a:p>
                      <a:pPr algn="ctr"/>
                      <a:r>
                        <a:rPr lang="es-ES" dirty="0" smtClean="0">
                          <a:solidFill>
                            <a:srgbClr val="FFFFFF"/>
                          </a:solidFill>
                        </a:rPr>
                        <a:t>Instrucción</a:t>
                      </a:r>
                      <a:endParaRPr lang="es-ES" dirty="0">
                        <a:solidFill>
                          <a:srgbClr val="FFFFFF"/>
                        </a:solidFill>
                      </a:endParaRPr>
                    </a:p>
                  </a:txBody>
                  <a:tcPr/>
                </a:tc>
                <a:tc>
                  <a:txBody>
                    <a:bodyPr/>
                    <a:lstStyle/>
                    <a:p>
                      <a:pPr algn="ctr"/>
                      <a:r>
                        <a:rPr lang="es-ES" dirty="0" smtClean="0">
                          <a:solidFill>
                            <a:srgbClr val="FFFFFF"/>
                          </a:solidFill>
                        </a:rPr>
                        <a:t>Descripción</a:t>
                      </a:r>
                      <a:endParaRPr lang="es-ES" dirty="0">
                        <a:solidFill>
                          <a:srgbClr val="FFFFFF"/>
                        </a:solidFill>
                      </a:endParaRPr>
                    </a:p>
                  </a:txBody>
                  <a:tcPr/>
                </a:tc>
                <a:extLst>
                  <a:ext uri="{0D108BD9-81ED-4DB2-BD59-A6C34878D82A}">
                    <a16:rowId xmlns:a16="http://schemas.microsoft.com/office/drawing/2014/main" val="221726650"/>
                  </a:ext>
                </a:extLst>
              </a:tr>
              <a:tr h="370840">
                <a:tc>
                  <a:txBody>
                    <a:bodyPr/>
                    <a:lstStyle/>
                    <a:p>
                      <a:r>
                        <a:rPr lang="es-ES" b="1" dirty="0" err="1" smtClean="0"/>
                        <a:t>call</a:t>
                      </a:r>
                      <a:r>
                        <a:rPr lang="es-ES" b="0" dirty="0" smtClean="0"/>
                        <a:t> etiqueta</a:t>
                      </a:r>
                    </a:p>
                    <a:p>
                      <a:r>
                        <a:rPr lang="es-ES" b="1" dirty="0" err="1" smtClean="0"/>
                        <a:t>call</a:t>
                      </a:r>
                      <a:r>
                        <a:rPr lang="es-ES" b="1" dirty="0" smtClean="0"/>
                        <a:t> </a:t>
                      </a:r>
                      <a:r>
                        <a:rPr lang="es-ES" b="0" dirty="0" smtClean="0"/>
                        <a:t>operación</a:t>
                      </a:r>
                      <a:endParaRPr lang="es-ES" b="1" dirty="0"/>
                    </a:p>
                  </a:txBody>
                  <a:tcPr/>
                </a:tc>
                <a:tc>
                  <a:txBody>
                    <a:bodyPr/>
                    <a:lstStyle/>
                    <a:p>
                      <a:r>
                        <a:rPr lang="es-ES" dirty="0" smtClean="0"/>
                        <a:t>Llama la dirección de retorno y salta a la etiqueta</a:t>
                      </a:r>
                    </a:p>
                    <a:p>
                      <a:r>
                        <a:rPr lang="es-ES" b="0" dirty="0" smtClean="0"/>
                        <a:t>Llama</a:t>
                      </a:r>
                      <a:r>
                        <a:rPr lang="es-ES" b="0" baseline="0" dirty="0" smtClean="0"/>
                        <a:t> a la dirección de retorno y salta a la localización especifica</a:t>
                      </a:r>
                      <a:endParaRPr lang="es-ES" b="0" dirty="0"/>
                    </a:p>
                  </a:txBody>
                  <a:tcPr/>
                </a:tc>
                <a:extLst>
                  <a:ext uri="{0D108BD9-81ED-4DB2-BD59-A6C34878D82A}">
                    <a16:rowId xmlns:a16="http://schemas.microsoft.com/office/drawing/2014/main" val="3073120747"/>
                  </a:ext>
                </a:extLst>
              </a:tr>
              <a:tr h="370840">
                <a:tc>
                  <a:txBody>
                    <a:bodyPr/>
                    <a:lstStyle/>
                    <a:p>
                      <a:r>
                        <a:rPr lang="es-ES" b="1" dirty="0" err="1" smtClean="0"/>
                        <a:t>leave</a:t>
                      </a:r>
                      <a:endParaRPr lang="es-ES" b="1" dirty="0"/>
                    </a:p>
                  </a:txBody>
                  <a:tcPr/>
                </a:tc>
                <a:tc>
                  <a:txBody>
                    <a:bodyPr/>
                    <a:lstStyle/>
                    <a:p>
                      <a:r>
                        <a:rPr lang="es-ES" dirty="0" smtClean="0"/>
                        <a:t>Establece </a:t>
                      </a:r>
                      <a:r>
                        <a:rPr lang="es-ES" b="1" dirty="0" smtClean="0"/>
                        <a:t>%RSP</a:t>
                      </a:r>
                      <a:r>
                        <a:rPr lang="es-ES" dirty="0" smtClean="0"/>
                        <a:t> al </a:t>
                      </a:r>
                      <a:r>
                        <a:rPr lang="es-ES" b="1" dirty="0" smtClean="0"/>
                        <a:t>%RBP </a:t>
                      </a:r>
                      <a:r>
                        <a:rPr lang="es-ES" dirty="0" smtClean="0"/>
                        <a:t>y vuelca el comienzo del </a:t>
                      </a:r>
                      <a:r>
                        <a:rPr lang="es-ES" dirty="0" err="1" smtClean="0"/>
                        <a:t>stack</a:t>
                      </a:r>
                      <a:r>
                        <a:rPr lang="es-ES" dirty="0" smtClean="0"/>
                        <a:t> en </a:t>
                      </a:r>
                      <a:r>
                        <a:rPr lang="es-ES" b="1" dirty="0" smtClean="0"/>
                        <a:t>%RBP</a:t>
                      </a:r>
                      <a:endParaRPr lang="es-ES" b="1" dirty="0"/>
                    </a:p>
                  </a:txBody>
                  <a:tcPr/>
                </a:tc>
                <a:extLst>
                  <a:ext uri="{0D108BD9-81ED-4DB2-BD59-A6C34878D82A}">
                    <a16:rowId xmlns:a16="http://schemas.microsoft.com/office/drawing/2014/main" val="1019122531"/>
                  </a:ext>
                </a:extLst>
              </a:tr>
              <a:tr h="370840">
                <a:tc>
                  <a:txBody>
                    <a:bodyPr/>
                    <a:lstStyle/>
                    <a:p>
                      <a:r>
                        <a:rPr lang="es-ES" b="1" dirty="0" err="1" smtClean="0"/>
                        <a:t>ret</a:t>
                      </a:r>
                      <a:endParaRPr lang="es-ES" b="1" dirty="0"/>
                    </a:p>
                  </a:txBody>
                  <a:tcPr/>
                </a:tc>
                <a:tc>
                  <a:txBody>
                    <a:bodyPr/>
                    <a:lstStyle/>
                    <a:p>
                      <a:r>
                        <a:rPr lang="es-ES" b="0" dirty="0" smtClean="0"/>
                        <a:t>Emerge la dirección de retorno de la </a:t>
                      </a:r>
                      <a:r>
                        <a:rPr lang="es-ES" b="0" dirty="0" err="1" smtClean="0"/>
                        <a:t>stack</a:t>
                      </a:r>
                      <a:r>
                        <a:rPr lang="es-ES" b="0" dirty="0" smtClean="0"/>
                        <a:t> y salta ahí</a:t>
                      </a:r>
                      <a:endParaRPr lang="es-ES" b="0" dirty="0"/>
                    </a:p>
                  </a:txBody>
                  <a:tcPr/>
                </a:tc>
                <a:extLst>
                  <a:ext uri="{0D108BD9-81ED-4DB2-BD59-A6C34878D82A}">
                    <a16:rowId xmlns:a16="http://schemas.microsoft.com/office/drawing/2014/main" val="3655609616"/>
                  </a:ext>
                </a:extLst>
              </a:tr>
            </a:tbl>
          </a:graphicData>
        </a:graphic>
      </p:graphicFrame>
    </p:spTree>
    <p:extLst>
      <p:ext uri="{BB962C8B-B14F-4D97-AF65-F5344CB8AC3E}">
        <p14:creationId xmlns:p14="http://schemas.microsoft.com/office/powerpoint/2010/main" val="10385740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3760745"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Desde hace años, los programadores han estado utilizando ensamblador de 32 bits (x86) para sus códigos. Sin embargo este tipo de tecnología ha sido reemplazada con la arquitectura de 64 bits que desarrolló AMD.</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Introducción</a:t>
            </a:r>
            <a:endParaRPr lang="es-ES" dirty="0">
              <a:ln w="12700">
                <a:solidFill>
                  <a:schemeClr val="bg1"/>
                </a:solidFill>
              </a:ln>
              <a:solidFill>
                <a:schemeClr val="bg1"/>
              </a:solidFill>
            </a:endParaRPr>
          </a:p>
        </p:txBody>
      </p:sp>
      <p:pic>
        <p:nvPicPr>
          <p:cNvPr id="2050" name="Picture 2" descr="https://software.intel.com/sites/default/files/m/7/5/0/2/0/29529-fig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304" y="1412776"/>
            <a:ext cx="3924300"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887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92500" lnSpcReduction="10000"/>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Los </a:t>
            </a:r>
            <a:r>
              <a:rPr lang="es-ES" sz="2000" dirty="0" err="1" smtClean="0">
                <a:solidFill>
                  <a:schemeClr val="bg1"/>
                </a:solidFill>
                <a:latin typeface="Calibri Light" panose="020F0302020204030204" pitchFamily="34" charset="0"/>
                <a:cs typeface="Calibri Light" panose="020F0302020204030204" pitchFamily="34" charset="0"/>
              </a:rPr>
              <a:t>arrays</a:t>
            </a:r>
            <a:r>
              <a:rPr lang="es-ES" sz="2000" dirty="0" smtClean="0">
                <a:solidFill>
                  <a:schemeClr val="bg1"/>
                </a:solidFill>
                <a:latin typeface="Calibri Light" panose="020F0302020204030204" pitchFamily="34" charset="0"/>
                <a:cs typeface="Calibri Light" panose="020F0302020204030204" pitchFamily="34" charset="0"/>
              </a:rPr>
              <a:t> son almacenados en la memoria cómo bloques contiguos de datos. Generalmente una variable </a:t>
            </a:r>
            <a:r>
              <a:rPr lang="es-ES" sz="2000" dirty="0" err="1" smtClean="0">
                <a:solidFill>
                  <a:schemeClr val="bg1"/>
                </a:solidFill>
                <a:latin typeface="Calibri Light" panose="020F0302020204030204" pitchFamily="34" charset="0"/>
                <a:cs typeface="Calibri Light" panose="020F0302020204030204" pitchFamily="34" charset="0"/>
              </a:rPr>
              <a:t>array</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actua</a:t>
            </a:r>
            <a:r>
              <a:rPr lang="es-ES" sz="2000" dirty="0" smtClean="0">
                <a:solidFill>
                  <a:schemeClr val="bg1"/>
                </a:solidFill>
                <a:latin typeface="Calibri Light" panose="020F0302020204030204" pitchFamily="34" charset="0"/>
                <a:cs typeface="Calibri Light" panose="020F0302020204030204" pitchFamily="34" charset="0"/>
              </a:rPr>
              <a:t> cómo el puntero al primer elemento del </a:t>
            </a:r>
            <a:r>
              <a:rPr lang="es-ES" sz="2000" dirty="0" err="1" smtClean="0">
                <a:solidFill>
                  <a:schemeClr val="bg1"/>
                </a:solidFill>
                <a:latin typeface="Calibri Light" panose="020F0302020204030204" pitchFamily="34" charset="0"/>
                <a:cs typeface="Calibri Light" panose="020F0302020204030204" pitchFamily="34" charset="0"/>
              </a:rPr>
              <a:t>array</a:t>
            </a:r>
            <a:r>
              <a:rPr lang="es-ES" sz="2000" dirty="0" smtClean="0">
                <a:solidFill>
                  <a:schemeClr val="bg1"/>
                </a:solidFill>
                <a:latin typeface="Calibri Light" panose="020F0302020204030204" pitchFamily="34" charset="0"/>
                <a:cs typeface="Calibri Light" panose="020F0302020204030204" pitchFamily="34" charset="0"/>
              </a:rPr>
              <a:t> en memoria. Para acceder al elemento de un </a:t>
            </a:r>
            <a:r>
              <a:rPr lang="es-ES" sz="2000" dirty="0" err="1" smtClean="0">
                <a:solidFill>
                  <a:schemeClr val="bg1"/>
                </a:solidFill>
                <a:latin typeface="Calibri Light" panose="020F0302020204030204" pitchFamily="34" charset="0"/>
                <a:cs typeface="Calibri Light" panose="020F0302020204030204" pitchFamily="34" charset="0"/>
              </a:rPr>
              <a:t>array</a:t>
            </a:r>
            <a:r>
              <a:rPr lang="es-ES" sz="2000" dirty="0" smtClean="0">
                <a:solidFill>
                  <a:schemeClr val="bg1"/>
                </a:solidFill>
                <a:latin typeface="Calibri Light" panose="020F0302020204030204" pitchFamily="34" charset="0"/>
                <a:cs typeface="Calibri Light" panose="020F0302020204030204" pitchFamily="34" charset="0"/>
              </a:rPr>
              <a:t>, el valor del índice (</a:t>
            </a:r>
            <a:r>
              <a:rPr lang="es-ES" sz="2000" dirty="0" err="1" smtClean="0">
                <a:solidFill>
                  <a:schemeClr val="bg1"/>
                </a:solidFill>
                <a:latin typeface="Calibri Light" panose="020F0302020204030204" pitchFamily="34" charset="0"/>
                <a:cs typeface="Calibri Light" panose="020F0302020204030204" pitchFamily="34" charset="0"/>
              </a:rPr>
              <a:t>index</a:t>
            </a:r>
            <a:r>
              <a:rPr lang="es-ES" sz="2000" dirty="0" smtClean="0">
                <a:solidFill>
                  <a:schemeClr val="bg1"/>
                </a:solidFill>
                <a:latin typeface="Calibri Light" panose="020F0302020204030204" pitchFamily="34" charset="0"/>
                <a:cs typeface="Calibri Light" panose="020F0302020204030204" pitchFamily="34" charset="0"/>
              </a:rPr>
              <a:t>) es multiplicado por el tamaño del elemento y añadido al puntero del </a:t>
            </a:r>
            <a:r>
              <a:rPr lang="es-ES" sz="2000" dirty="0" err="1" smtClean="0">
                <a:solidFill>
                  <a:schemeClr val="bg1"/>
                </a:solidFill>
                <a:latin typeface="Calibri Light" panose="020F0302020204030204" pitchFamily="34" charset="0"/>
                <a:cs typeface="Calibri Light" panose="020F0302020204030204" pitchFamily="34" charset="0"/>
              </a:rPr>
              <a:t>array</a:t>
            </a:r>
            <a:r>
              <a:rPr lang="es-ES" sz="2000" dirty="0" smtClean="0">
                <a:solidFill>
                  <a:schemeClr val="bg1"/>
                </a:solidFill>
                <a:latin typeface="Calibri Light" panose="020F0302020204030204" pitchFamily="34" charset="0"/>
                <a:cs typeface="Calibri Light" panose="020F0302020204030204" pitchFamily="34" charset="0"/>
              </a:rPr>
              <a:t>. Para instanciarlas, si “</a:t>
            </a:r>
            <a:r>
              <a:rPr lang="es-ES" sz="2000" dirty="0" err="1" smtClean="0">
                <a:solidFill>
                  <a:schemeClr val="bg1"/>
                </a:solidFill>
                <a:latin typeface="Calibri Light" panose="020F0302020204030204" pitchFamily="34" charset="0"/>
                <a:cs typeface="Calibri Light" panose="020F0302020204030204" pitchFamily="34" charset="0"/>
              </a:rPr>
              <a:t>arr</a:t>
            </a:r>
            <a:r>
              <a:rPr lang="es-ES" sz="2000" dirty="0" smtClean="0">
                <a:solidFill>
                  <a:schemeClr val="bg1"/>
                </a:solidFill>
                <a:latin typeface="Calibri Light" panose="020F0302020204030204" pitchFamily="34" charset="0"/>
                <a:cs typeface="Calibri Light" panose="020F0302020204030204" pitchFamily="34" charset="0"/>
              </a:rPr>
              <a:t>” es un </a:t>
            </a:r>
            <a:r>
              <a:rPr lang="es-ES" sz="2000" dirty="0" err="1" smtClean="0">
                <a:solidFill>
                  <a:schemeClr val="bg1"/>
                </a:solidFill>
                <a:latin typeface="Calibri Light" panose="020F0302020204030204" pitchFamily="34" charset="0"/>
                <a:cs typeface="Calibri Light" panose="020F0302020204030204" pitchFamily="34" charset="0"/>
              </a:rPr>
              <a:t>array</a:t>
            </a:r>
            <a:r>
              <a:rPr lang="es-ES" sz="2000" dirty="0" smtClean="0">
                <a:solidFill>
                  <a:schemeClr val="bg1"/>
                </a:solidFill>
                <a:latin typeface="Calibri Light" panose="020F0302020204030204" pitchFamily="34" charset="0"/>
                <a:cs typeface="Calibri Light" panose="020F0302020204030204" pitchFamily="34" charset="0"/>
              </a:rPr>
              <a:t> de un número entero, la sentencia sería:</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lgn="ctr">
              <a:buNone/>
            </a:pPr>
            <a:r>
              <a:rPr lang="es-ES" sz="2000" b="1" dirty="0" err="1" smtClean="0">
                <a:solidFill>
                  <a:schemeClr val="bg1"/>
                </a:solidFill>
                <a:latin typeface="Calibri Light" panose="020F0302020204030204" pitchFamily="34" charset="0"/>
                <a:cs typeface="Calibri Light" panose="020F0302020204030204" pitchFamily="34" charset="0"/>
              </a:rPr>
              <a:t>arr</a:t>
            </a:r>
            <a:r>
              <a:rPr lang="es-ES" sz="2000" b="1" dirty="0" smtClean="0">
                <a:solidFill>
                  <a:schemeClr val="bg1"/>
                </a:solidFill>
                <a:latin typeface="Calibri Light" panose="020F0302020204030204" pitchFamily="34" charset="0"/>
                <a:cs typeface="Calibri Light" panose="020F0302020204030204" pitchFamily="34" charset="0"/>
              </a:rPr>
              <a:t>[i] = 3;</a:t>
            </a:r>
          </a:p>
          <a:p>
            <a:pPr marL="0" indent="0">
              <a:buNone/>
            </a:pP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Esto expresado en x86-64 sería lo siguiente:</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lgn="ctr">
              <a:buNone/>
            </a:pPr>
            <a:r>
              <a:rPr lang="es-ES" sz="2000" b="1" dirty="0" err="1" smtClean="0">
                <a:solidFill>
                  <a:schemeClr val="bg1"/>
                </a:solidFill>
                <a:latin typeface="Calibri Light" panose="020F0302020204030204" pitchFamily="34" charset="0"/>
                <a:cs typeface="Calibri Light" panose="020F0302020204030204" pitchFamily="34" charset="0"/>
              </a:rPr>
              <a:t>movq</a:t>
            </a:r>
            <a:r>
              <a:rPr lang="es-ES" sz="2000" b="1" dirty="0" smtClean="0">
                <a:solidFill>
                  <a:schemeClr val="bg1"/>
                </a:solidFill>
                <a:latin typeface="Calibri Light" panose="020F0302020204030204" pitchFamily="34" charset="0"/>
                <a:cs typeface="Calibri Light" panose="020F0302020204030204" pitchFamily="34" charset="0"/>
              </a:rPr>
              <a:t> $3, (%RAX, %RCX, 8)</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Arrays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504334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92500" lnSpcReduction="20000"/>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Para llamar una función, el programa tendrá que emplazar los primeros seis números enteros (o parámetros punteros) en los registros </a:t>
            </a:r>
            <a:r>
              <a:rPr lang="es-ES" sz="2000" b="1" dirty="0" smtClean="0">
                <a:solidFill>
                  <a:schemeClr val="bg1"/>
                </a:solidFill>
                <a:latin typeface="Calibri Light" panose="020F0302020204030204" pitchFamily="34" charset="0"/>
                <a:cs typeface="Calibri Light" panose="020F0302020204030204" pitchFamily="34" charset="0"/>
              </a:rPr>
              <a:t>%RDI</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%RSI</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%RDX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%RCX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%R8 </a:t>
            </a:r>
            <a:r>
              <a:rPr lang="es-ES" sz="2000" dirty="0" smtClean="0">
                <a:solidFill>
                  <a:schemeClr val="bg1"/>
                </a:solidFill>
                <a:latin typeface="Calibri Light" panose="020F0302020204030204" pitchFamily="34" charset="0"/>
                <a:cs typeface="Calibri Light" panose="020F0302020204030204" pitchFamily="34" charset="0"/>
              </a:rPr>
              <a:t>y </a:t>
            </a:r>
            <a:r>
              <a:rPr lang="es-ES" sz="2000" b="1" dirty="0" smtClean="0">
                <a:solidFill>
                  <a:schemeClr val="bg1"/>
                </a:solidFill>
                <a:latin typeface="Calibri Light" panose="020F0302020204030204" pitchFamily="34" charset="0"/>
                <a:cs typeface="Calibri Light" panose="020F0302020204030204" pitchFamily="34" charset="0"/>
              </a:rPr>
              <a:t>%R9</a:t>
            </a:r>
            <a:r>
              <a:rPr lang="es-ES" sz="2000" dirty="0" smtClean="0">
                <a:solidFill>
                  <a:schemeClr val="bg1"/>
                </a:solidFill>
                <a:latin typeface="Calibri Light" panose="020F0302020204030204" pitchFamily="34" charset="0"/>
                <a:cs typeface="Calibri Light" panose="020F0302020204030204" pitchFamily="34" charset="0"/>
              </a:rPr>
              <a:t>, los parámetros posteriores (o los parámetros más largos de 64 bits) tendrán que ser enviados a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con el primer argumento en lo más alto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Entonces el programa debería de ejecutar la llamada a la instrucción, la cual enviara la dirección de retorno a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y saltará al principio de la función especificada. Por ejemplo:</a:t>
            </a:r>
          </a:p>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 Llamada a ese(1, 15)</a:t>
            </a: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movq</a:t>
            </a:r>
            <a:r>
              <a:rPr lang="es-ES" sz="2000" b="1" dirty="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$1, %</a:t>
            </a:r>
            <a:r>
              <a:rPr lang="es-ES" sz="2000" b="1" dirty="0" err="1" smtClean="0">
                <a:solidFill>
                  <a:schemeClr val="bg1"/>
                </a:solidFill>
                <a:latin typeface="Calibri Light" panose="020F0302020204030204" pitchFamily="34" charset="0"/>
                <a:cs typeface="Calibri Light" panose="020F0302020204030204" pitchFamily="34" charset="0"/>
              </a:rPr>
              <a:t>rdi</a:t>
            </a:r>
            <a:r>
              <a:rPr lang="es-ES" sz="2000" b="1" dirty="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	</a:t>
            </a:r>
            <a:r>
              <a:rPr lang="es-ES" sz="2000" dirty="0" smtClean="0">
                <a:solidFill>
                  <a:schemeClr val="bg1"/>
                </a:solidFill>
                <a:latin typeface="Calibri Light" panose="020F0302020204030204" pitchFamily="34" charset="0"/>
                <a:cs typeface="Calibri Light" panose="020F0302020204030204" pitchFamily="34" charset="0"/>
              </a:rPr>
              <a:t>#Moverá 1 al %RDI</a:t>
            </a: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movq</a:t>
            </a:r>
            <a:r>
              <a:rPr lang="es-ES" sz="2000" b="1" dirty="0" smtClean="0">
                <a:solidFill>
                  <a:schemeClr val="bg1"/>
                </a:solidFill>
                <a:latin typeface="Calibri Light" panose="020F0302020204030204" pitchFamily="34" charset="0"/>
                <a:cs typeface="Calibri Light" panose="020F0302020204030204" pitchFamily="34" charset="0"/>
              </a:rPr>
              <a:t>	$15, %RSI	</a:t>
            </a:r>
            <a:r>
              <a:rPr lang="es-ES" sz="2000" dirty="0" smtClean="0">
                <a:solidFill>
                  <a:schemeClr val="bg1"/>
                </a:solidFill>
                <a:latin typeface="Calibri Light" panose="020F0302020204030204" pitchFamily="34" charset="0"/>
                <a:cs typeface="Calibri Light" panose="020F0302020204030204" pitchFamily="34" charset="0"/>
              </a:rPr>
              <a:t>#Moverá 15 al %RSI</a:t>
            </a: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call</a:t>
            </a:r>
            <a:r>
              <a:rPr lang="es-ES" sz="2000" b="1" dirty="0" smtClean="0">
                <a:solidFill>
                  <a:schemeClr val="bg1"/>
                </a:solidFill>
                <a:latin typeface="Calibri Light" panose="020F0302020204030204" pitchFamily="34" charset="0"/>
                <a:cs typeface="Calibri Light" panose="020F0302020204030204" pitchFamily="34" charset="0"/>
              </a:rPr>
              <a:t>	ese		</a:t>
            </a:r>
            <a:r>
              <a:rPr lang="es-ES" sz="2000" dirty="0" smtClean="0">
                <a:solidFill>
                  <a:schemeClr val="bg1"/>
                </a:solidFill>
                <a:latin typeface="Calibri Light" panose="020F0302020204030204" pitchFamily="34" charset="0"/>
                <a:cs typeface="Calibri Light" panose="020F0302020204030204" pitchFamily="34" charset="0"/>
              </a:rPr>
              <a:t>#Envía la dirección de retorno y salta a la 				  etiqueta llamada ese</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Si la función tiene un valor de retorno, ésta será almacenada en la </a:t>
            </a:r>
            <a:r>
              <a:rPr lang="es-ES" sz="2000" b="1" dirty="0" smtClean="0">
                <a:solidFill>
                  <a:schemeClr val="bg1"/>
                </a:solidFill>
                <a:latin typeface="Calibri Light" panose="020F0302020204030204" pitchFamily="34" charset="0"/>
                <a:cs typeface="Calibri Light" panose="020F0302020204030204" pitchFamily="34" charset="0"/>
              </a:rPr>
              <a:t>%RAX</a:t>
            </a:r>
            <a:r>
              <a:rPr lang="es-ES" sz="2000" dirty="0" smtClean="0">
                <a:solidFill>
                  <a:schemeClr val="bg1"/>
                </a:solidFill>
                <a:latin typeface="Calibri Light" panose="020F0302020204030204" pitchFamily="34" charset="0"/>
                <a:cs typeface="Calibri Light" panose="020F0302020204030204" pitchFamily="34" charset="0"/>
              </a:rPr>
              <a:t> tras la llamada de la función.</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Llamando una función</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6059530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Un programa de 64 bits usa una región de la memoria llamada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para apoyar las llamadas de función. Cómo el nombre sugiere, la región está organizada con la estructura de datos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que hemos visto previamente, con lo más alto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creciendo hasta las direcciones de memoria inferiores. Por cada llamada de función, un nuevo espacio es creado en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para almacenar variables locales y otros datos. Esto es lo que se llama marco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frame</a:t>
            </a:r>
            <a:r>
              <a:rPr lang="es-ES" sz="2000" dirty="0" smtClean="0">
                <a:solidFill>
                  <a:schemeClr val="bg1"/>
                </a:solidFill>
                <a:latin typeface="Calibri Light" panose="020F0302020204030204" pitchFamily="34" charset="0"/>
                <a:cs typeface="Calibri Light" panose="020F0302020204030204" pitchFamily="34" charset="0"/>
              </a:rPr>
              <a:t>). Para lograr realizarlo se necesita escribir algo de código al principio y al final de cada función para crear y destruir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frame</a:t>
            </a:r>
            <a:r>
              <a:rPr lang="es-ES" sz="2000" dirty="0" smtClean="0">
                <a:solidFill>
                  <a:schemeClr val="bg1"/>
                </a:solidFill>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Escribiendo una función</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8425533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lnSpcReduction="10000"/>
          </a:bodyPr>
          <a:lstStyle/>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Estableciendo la función</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Cuando una instrucción </a:t>
            </a:r>
            <a:r>
              <a:rPr lang="es-ES" sz="2000" b="1" dirty="0" err="1" smtClean="0">
                <a:solidFill>
                  <a:schemeClr val="bg1"/>
                </a:solidFill>
                <a:latin typeface="Calibri Light" panose="020F0302020204030204" pitchFamily="34" charset="0"/>
                <a:cs typeface="Calibri Light" panose="020F0302020204030204" pitchFamily="34" charset="0"/>
              </a:rPr>
              <a:t>call</a:t>
            </a:r>
            <a:r>
              <a:rPr lang="es-ES" sz="2000" dirty="0" smtClean="0">
                <a:solidFill>
                  <a:schemeClr val="bg1"/>
                </a:solidFill>
                <a:latin typeface="Calibri Light" panose="020F0302020204030204" pitchFamily="34" charset="0"/>
                <a:cs typeface="Calibri Light" panose="020F0302020204030204" pitchFamily="34" charset="0"/>
              </a:rPr>
              <a:t> es ejecutada, la dirección de la siguiente instrucción es enviada a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mientras que la dirección de retorno y control es pasada a la función especificada. Si la función fuese a usar alguno de los registros “</a:t>
            </a:r>
            <a:r>
              <a:rPr lang="es-ES" sz="2000" dirty="0" err="1" smtClean="0">
                <a:solidFill>
                  <a:schemeClr val="bg1"/>
                </a:solidFill>
                <a:latin typeface="Calibri Light" panose="020F0302020204030204" pitchFamily="34" charset="0"/>
                <a:cs typeface="Calibri Light" panose="020F0302020204030204" pitchFamily="34" charset="0"/>
              </a:rPr>
              <a:t>callee</a:t>
            </a:r>
            <a:r>
              <a:rPr lang="es-ES" sz="2000" dirty="0" smtClean="0">
                <a:solidFill>
                  <a:schemeClr val="bg1"/>
                </a:solidFill>
                <a:latin typeface="Calibri Light" panose="020F0302020204030204" pitchFamily="34" charset="0"/>
                <a:cs typeface="Calibri Light" panose="020F0302020204030204" pitchFamily="34" charset="0"/>
              </a:rPr>
              <a:t>-sabe” (</a:t>
            </a:r>
            <a:r>
              <a:rPr lang="es-ES" sz="2000" b="1" dirty="0" smtClean="0">
                <a:solidFill>
                  <a:schemeClr val="bg1"/>
                </a:solidFill>
                <a:latin typeface="Calibri Light" panose="020F0302020204030204" pitchFamily="34" charset="0"/>
                <a:cs typeface="Calibri Light" panose="020F0302020204030204" pitchFamily="34" charset="0"/>
              </a:rPr>
              <a:t>%RBX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%RBP</a:t>
            </a:r>
            <a:r>
              <a:rPr lang="es-ES" sz="2000" dirty="0" smtClean="0">
                <a:solidFill>
                  <a:schemeClr val="bg1"/>
                </a:solidFill>
                <a:latin typeface="Calibri Light" panose="020F0302020204030204" pitchFamily="34" charset="0"/>
                <a:cs typeface="Calibri Light" panose="020F0302020204030204" pitchFamily="34" charset="0"/>
              </a:rPr>
              <a:t> o del </a:t>
            </a:r>
            <a:r>
              <a:rPr lang="es-ES" sz="2000" b="1" dirty="0">
                <a:solidFill>
                  <a:schemeClr val="bg1"/>
                </a:solidFill>
                <a:latin typeface="Calibri Light" panose="020F0302020204030204" pitchFamily="34" charset="0"/>
                <a:cs typeface="Calibri Light" panose="020F0302020204030204" pitchFamily="34" charset="0"/>
              </a:rPr>
              <a:t>%</a:t>
            </a:r>
            <a:r>
              <a:rPr lang="es-ES" sz="2000" b="1" dirty="0" smtClean="0">
                <a:solidFill>
                  <a:schemeClr val="bg1"/>
                </a:solidFill>
                <a:latin typeface="Calibri Light" panose="020F0302020204030204" pitchFamily="34" charset="0"/>
                <a:cs typeface="Calibri Light" panose="020F0302020204030204" pitchFamily="34" charset="0"/>
              </a:rPr>
              <a:t>R12 al %R15</a:t>
            </a:r>
            <a:r>
              <a:rPr lang="es-ES" sz="2000" dirty="0" smtClean="0">
                <a:solidFill>
                  <a:schemeClr val="bg1"/>
                </a:solidFill>
                <a:latin typeface="Calibri Light" panose="020F0302020204030204" pitchFamily="34" charset="0"/>
                <a:cs typeface="Calibri Light" panose="020F0302020204030204" pitchFamily="34" charset="0"/>
              </a:rPr>
              <a:t>), el valor actual de cada uno debería ser enviado a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para ser restaurado al final. Por ejemplo:</a:t>
            </a: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pushq</a:t>
            </a:r>
            <a:r>
              <a:rPr lang="es-ES" sz="2000" b="1" dirty="0" smtClean="0">
                <a:solidFill>
                  <a:schemeClr val="bg1"/>
                </a:solidFill>
                <a:latin typeface="Calibri Light" panose="020F0302020204030204" pitchFamily="34" charset="0"/>
                <a:cs typeface="Calibri Light" panose="020F0302020204030204" pitchFamily="34" charset="0"/>
              </a:rPr>
              <a:t>	%RBX</a:t>
            </a: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p</a:t>
            </a:r>
            <a:r>
              <a:rPr lang="es-ES" sz="2000" b="1" dirty="0" err="1" smtClean="0">
                <a:solidFill>
                  <a:schemeClr val="bg1"/>
                </a:solidFill>
                <a:latin typeface="Calibri Light" panose="020F0302020204030204" pitchFamily="34" charset="0"/>
                <a:cs typeface="Calibri Light" panose="020F0302020204030204" pitchFamily="34" charset="0"/>
              </a:rPr>
              <a:t>ushq</a:t>
            </a:r>
            <a:r>
              <a:rPr lang="es-ES" sz="2000" b="1" dirty="0" smtClean="0">
                <a:solidFill>
                  <a:schemeClr val="bg1"/>
                </a:solidFill>
                <a:latin typeface="Calibri Light" panose="020F0302020204030204" pitchFamily="34" charset="0"/>
                <a:cs typeface="Calibri Light" panose="020F0302020204030204" pitchFamily="34" charset="0"/>
              </a:rPr>
              <a:t>	%R12</a:t>
            </a: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p</a:t>
            </a:r>
            <a:r>
              <a:rPr lang="es-ES" sz="2000" b="1" dirty="0" err="1" smtClean="0">
                <a:solidFill>
                  <a:schemeClr val="bg1"/>
                </a:solidFill>
                <a:latin typeface="Calibri Light" panose="020F0302020204030204" pitchFamily="34" charset="0"/>
                <a:cs typeface="Calibri Light" panose="020F0302020204030204" pitchFamily="34" charset="0"/>
              </a:rPr>
              <a:t>ushq</a:t>
            </a:r>
            <a:r>
              <a:rPr lang="es-ES" sz="2000" b="1" dirty="0" smtClean="0">
                <a:solidFill>
                  <a:schemeClr val="bg1"/>
                </a:solidFill>
                <a:latin typeface="Calibri Light" panose="020F0302020204030204" pitchFamily="34" charset="0"/>
                <a:cs typeface="Calibri Light" panose="020F0302020204030204" pitchFamily="34" charset="0"/>
              </a:rPr>
              <a:t>	%R13</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Escribiendo una función</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3960079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Finalmente, espacio adicional debería ser alojado en la </a:t>
            </a:r>
            <a:r>
              <a:rPr lang="es-ES" sz="2000"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para variables locales (Mientras que es posible crear espacio necesario en la </a:t>
            </a:r>
            <a:r>
              <a:rPr lang="es-ES" sz="2000"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para el cuerpo de una función, es generalmente más eficiente alojar este espacio de una sola tanda al principio de la función</a:t>
            </a:r>
            <a:r>
              <a:rPr lang="es-ES" sz="2000" dirty="0" smtClean="0">
                <a:solidFill>
                  <a:schemeClr val="bg1"/>
                </a:solidFill>
                <a:latin typeface="Calibri Light" panose="020F0302020204030204" pitchFamily="34" charset="0"/>
                <a:cs typeface="Calibri Light" panose="020F0302020204030204" pitchFamily="34" charset="0"/>
              </a:rPr>
              <a:t>). Esto puede realizarse usando la siguiente llamada: </a:t>
            </a:r>
            <a:r>
              <a:rPr lang="es-ES" sz="2000" b="1" dirty="0" err="1" smtClean="0">
                <a:solidFill>
                  <a:schemeClr val="bg1"/>
                </a:solidFill>
                <a:latin typeface="Calibri Light" panose="020F0302020204030204" pitchFamily="34" charset="0"/>
                <a:cs typeface="Calibri Light" panose="020F0302020204030204" pitchFamily="34" charset="0"/>
              </a:rPr>
              <a:t>subq</a:t>
            </a:r>
            <a:r>
              <a:rPr lang="es-ES" sz="2000" b="1" dirty="0" smtClean="0">
                <a:solidFill>
                  <a:schemeClr val="bg1"/>
                </a:solidFill>
                <a:latin typeface="Calibri Light" panose="020F0302020204030204" pitchFamily="34" charset="0"/>
                <a:cs typeface="Calibri Light" panose="020F0302020204030204" pitchFamily="34" charset="0"/>
              </a:rPr>
              <a:t> $N, %RSP</a:t>
            </a:r>
            <a:r>
              <a:rPr lang="es-ES" sz="2000" dirty="0" smtClean="0">
                <a:solidFill>
                  <a:schemeClr val="bg1"/>
                </a:solidFill>
                <a:latin typeface="Calibri Light" panose="020F0302020204030204" pitchFamily="34" charset="0"/>
                <a:cs typeface="Calibri Light" panose="020F0302020204030204" pitchFamily="34" charset="0"/>
              </a:rPr>
              <a:t> donde N representa el tamaño del marco en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del registro </a:t>
            </a:r>
            <a:r>
              <a:rPr lang="es-ES" sz="2000" dirty="0" err="1" smtClean="0">
                <a:solidFill>
                  <a:schemeClr val="bg1"/>
                </a:solidFill>
                <a:latin typeface="Calibri Light" panose="020F0302020204030204" pitchFamily="34" charset="0"/>
                <a:cs typeface="Calibri Light" panose="020F0302020204030204" pitchFamily="34" charset="0"/>
              </a:rPr>
              <a:t>callee</a:t>
            </a:r>
            <a:r>
              <a:rPr lang="es-ES" sz="2000" dirty="0" smtClean="0">
                <a:solidFill>
                  <a:schemeClr val="bg1"/>
                </a:solidFill>
                <a:latin typeface="Calibri Light" panose="020F0302020204030204" pitchFamily="34" charset="0"/>
                <a:cs typeface="Calibri Light" panose="020F0302020204030204" pitchFamily="34" charset="0"/>
              </a:rPr>
              <a:t>-sabe. Por ejemplo:</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subq</a:t>
            </a:r>
            <a:r>
              <a:rPr lang="es-ES" sz="2000" b="1" dirty="0" smtClean="0">
                <a:solidFill>
                  <a:schemeClr val="bg1"/>
                </a:solidFill>
                <a:latin typeface="Calibri Light" panose="020F0302020204030204" pitchFamily="34" charset="0"/>
                <a:cs typeface="Calibri Light" panose="020F0302020204030204" pitchFamily="34" charset="0"/>
              </a:rPr>
              <a:t>	$0x18, %RSP</a:t>
            </a:r>
            <a:r>
              <a:rPr lang="es-ES" sz="2000" dirty="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#Alojará 24 bytes de espacio en la </a:t>
            </a:r>
            <a:r>
              <a:rPr lang="es-ES" sz="2000" b="1" dirty="0" err="1" smtClean="0">
                <a:solidFill>
                  <a:schemeClr val="bg1"/>
                </a:solidFill>
                <a:latin typeface="Calibri Light" panose="020F0302020204030204" pitchFamily="34" charset="0"/>
                <a:cs typeface="Calibri Light" panose="020F0302020204030204" pitchFamily="34" charset="0"/>
              </a:rPr>
              <a:t>stack</a:t>
            </a:r>
            <a:endParaRPr lang="es-ES" sz="2000" b="1"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Esto es lo que se llama el prologo a la función.</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Escribiendo una función</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1027616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92500" lnSpcReduction="20000"/>
          </a:bodyPr>
          <a:lstStyle/>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Usando el marco de la </a:t>
            </a:r>
            <a:r>
              <a:rPr lang="es-ES" sz="2000" b="1" dirty="0" err="1" smtClean="0">
                <a:solidFill>
                  <a:schemeClr val="bg1"/>
                </a:solidFill>
                <a:latin typeface="Calibri Light" panose="020F0302020204030204" pitchFamily="34" charset="0"/>
                <a:cs typeface="Calibri Light" panose="020F0302020204030204" pitchFamily="34" charset="0"/>
              </a:rPr>
              <a:t>stack</a:t>
            </a:r>
            <a:r>
              <a:rPr lang="es-ES" sz="2000" b="1" dirty="0" smtClean="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stack</a:t>
            </a:r>
            <a:r>
              <a:rPr lang="es-ES" sz="2000" b="1" dirty="0" smtClean="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frame</a:t>
            </a:r>
            <a:r>
              <a:rPr lang="es-ES" sz="2000" b="1" dirty="0" smtClean="0">
                <a:solidFill>
                  <a:schemeClr val="bg1"/>
                </a:solidFill>
                <a:latin typeface="Calibri Light" panose="020F0302020204030204" pitchFamily="34" charset="0"/>
                <a:cs typeface="Calibri Light" panose="020F0302020204030204" pitchFamily="34" charset="0"/>
              </a:rPr>
              <a:t>)</a:t>
            </a: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Una vez se ha alojado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frame</a:t>
            </a:r>
            <a:r>
              <a:rPr lang="es-ES" sz="2000" dirty="0" smtClean="0">
                <a:solidFill>
                  <a:schemeClr val="bg1"/>
                </a:solidFill>
                <a:latin typeface="Calibri Light" panose="020F0302020204030204" pitchFamily="34" charset="0"/>
                <a:cs typeface="Calibri Light" panose="020F0302020204030204" pitchFamily="34" charset="0"/>
              </a:rPr>
              <a:t>, se puede usar para almacenar y acceder a variables locales:</a:t>
            </a:r>
          </a:p>
          <a:p>
            <a:pPr>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Argumentos que no quepan en los registros (por ejemplo, estructuras), serán enviados a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antes de la instrucción de llamada, puede ser accedida de forma relativa a </a:t>
            </a:r>
            <a:r>
              <a:rPr lang="es-ES" sz="2000" b="1" dirty="0" smtClean="0">
                <a:solidFill>
                  <a:schemeClr val="bg1"/>
                </a:solidFill>
                <a:latin typeface="Calibri Light" panose="020F0302020204030204" pitchFamily="34" charset="0"/>
                <a:cs typeface="Calibri Light" panose="020F0302020204030204" pitchFamily="34" charset="0"/>
              </a:rPr>
              <a:t>%RSP</a:t>
            </a:r>
            <a:r>
              <a:rPr lang="es-ES" sz="2000" dirty="0" smtClean="0">
                <a:solidFill>
                  <a:schemeClr val="bg1"/>
                </a:solidFill>
                <a:latin typeface="Calibri Light" panose="020F0302020204030204" pitchFamily="34" charset="0"/>
                <a:cs typeface="Calibri Light" panose="020F0302020204030204" pitchFamily="34" charset="0"/>
              </a:rPr>
              <a:t>. Hay que tomar el tamaño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frame</a:t>
            </a:r>
            <a:r>
              <a:rPr lang="es-ES" sz="2000" dirty="0" smtClean="0">
                <a:solidFill>
                  <a:schemeClr val="bg1"/>
                </a:solidFill>
                <a:latin typeface="Calibri Light" panose="020F0302020204030204" pitchFamily="34" charset="0"/>
                <a:cs typeface="Calibri Light" panose="020F0302020204030204" pitchFamily="34" charset="0"/>
              </a:rPr>
              <a:t> en consideración cuando se usa este modo de hacer referencias.</a:t>
            </a:r>
          </a:p>
          <a:p>
            <a:pPr>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Si la función tiene más de 6 números enteros o argumentos punteros, serán enviados también a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a:t>
            </a:r>
          </a:p>
          <a:p>
            <a:pPr>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Para cualquier argumento en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el argumento más bajo (en numero)será el más cercano al puntero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Los argumentos se empujan de derecha a izquierda.</a:t>
            </a:r>
          </a:p>
          <a:p>
            <a:pPr>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Las variables locales serán almacenados en el espacio alojado en el prologo de la función cuando alguna cantidad es sustraída del </a:t>
            </a:r>
            <a:r>
              <a:rPr lang="es-ES" sz="2000" b="1" dirty="0" smtClean="0">
                <a:solidFill>
                  <a:schemeClr val="bg1"/>
                </a:solidFill>
                <a:latin typeface="Calibri Light" panose="020F0302020204030204" pitchFamily="34" charset="0"/>
                <a:cs typeface="Calibri Light" panose="020F0302020204030204" pitchFamily="34" charset="0"/>
              </a:rPr>
              <a:t>%RSP</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Escribiendo una función</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0443441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85000" lnSpcReduction="20000"/>
          </a:bodyPr>
          <a:lstStyle/>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Limpiando:</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Cuando el cuerpo de la función ha terminado y el valor de retorno es alojado en la </a:t>
            </a:r>
            <a:r>
              <a:rPr lang="es-ES" sz="2000" b="1" dirty="0" smtClean="0">
                <a:solidFill>
                  <a:schemeClr val="bg1"/>
                </a:solidFill>
                <a:latin typeface="Calibri Light" panose="020F0302020204030204" pitchFamily="34" charset="0"/>
                <a:cs typeface="Calibri Light" panose="020F0302020204030204" pitchFamily="34" charset="0"/>
              </a:rPr>
              <a:t>%RAX</a:t>
            </a:r>
            <a:r>
              <a:rPr lang="es-ES" sz="2000" dirty="0" smtClean="0">
                <a:solidFill>
                  <a:schemeClr val="bg1"/>
                </a:solidFill>
                <a:latin typeface="Calibri Light" panose="020F0302020204030204" pitchFamily="34" charset="0"/>
                <a:cs typeface="Calibri Light" panose="020F0302020204030204" pitchFamily="34" charset="0"/>
              </a:rPr>
              <a:t>, la función debe volver a la llamada, poniendo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de vuelta al estado en el que fue llamado. Primero, el destinatario libera el espacio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que se ha alojado al añadir la misma cantidad al puntero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a:t>
            </a: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Addq</a:t>
            </a:r>
            <a:r>
              <a:rPr lang="es-ES" sz="2000" b="1" dirty="0" smtClean="0">
                <a:solidFill>
                  <a:schemeClr val="bg1"/>
                </a:solidFill>
                <a:latin typeface="Calibri Light" panose="020F0302020204030204" pitchFamily="34" charset="0"/>
                <a:cs typeface="Calibri Light" panose="020F0302020204030204" pitchFamily="34" charset="0"/>
              </a:rPr>
              <a:t>	$0x18, %RSP</a:t>
            </a:r>
            <a:r>
              <a:rPr lang="es-ES" sz="2000" dirty="0" smtClean="0">
                <a:solidFill>
                  <a:schemeClr val="bg1"/>
                </a:solidFill>
                <a:latin typeface="Calibri Light" panose="020F0302020204030204" pitchFamily="34" charset="0"/>
                <a:cs typeface="Calibri Light" panose="020F0302020204030204" pitchFamily="34" charset="0"/>
              </a:rPr>
              <a:t>	#Devolver los 24 bytes de espacio en la </a:t>
            </a:r>
            <a:r>
              <a:rPr lang="es-ES" sz="2000" dirty="0" err="1" smtClean="0">
                <a:solidFill>
                  <a:schemeClr val="bg1"/>
                </a:solidFill>
                <a:latin typeface="Calibri Light" panose="020F0302020204030204" pitchFamily="34" charset="0"/>
                <a:cs typeface="Calibri Light" panose="020F0302020204030204" pitchFamily="34" charset="0"/>
              </a:rPr>
              <a:t>stack</a:t>
            </a: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Entonces irá a los registros almacenados anteriormente</a:t>
            </a: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p</a:t>
            </a:r>
            <a:r>
              <a:rPr lang="es-ES" sz="2000" b="1" dirty="0" err="1" smtClean="0">
                <a:solidFill>
                  <a:schemeClr val="bg1"/>
                </a:solidFill>
                <a:latin typeface="Calibri Light" panose="020F0302020204030204" pitchFamily="34" charset="0"/>
                <a:cs typeface="Calibri Light" panose="020F0302020204030204" pitchFamily="34" charset="0"/>
              </a:rPr>
              <a:t>opq</a:t>
            </a:r>
            <a:r>
              <a:rPr lang="es-ES" sz="2000" b="1" dirty="0" smtClean="0">
                <a:solidFill>
                  <a:schemeClr val="bg1"/>
                </a:solidFill>
                <a:latin typeface="Calibri Light" panose="020F0302020204030204" pitchFamily="34" charset="0"/>
                <a:cs typeface="Calibri Light" panose="020F0302020204030204" pitchFamily="34" charset="0"/>
              </a:rPr>
              <a:t>	%R13</a:t>
            </a: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p</a:t>
            </a:r>
            <a:r>
              <a:rPr lang="es-ES" sz="2000" b="1" dirty="0" err="1" smtClean="0">
                <a:solidFill>
                  <a:schemeClr val="bg1"/>
                </a:solidFill>
                <a:latin typeface="Calibri Light" panose="020F0302020204030204" pitchFamily="34" charset="0"/>
                <a:cs typeface="Calibri Light" panose="020F0302020204030204" pitchFamily="34" charset="0"/>
              </a:rPr>
              <a:t>opq</a:t>
            </a:r>
            <a:r>
              <a:rPr lang="es-ES" sz="2000" b="1" dirty="0" smtClean="0">
                <a:solidFill>
                  <a:schemeClr val="bg1"/>
                </a:solidFill>
                <a:latin typeface="Calibri Light" panose="020F0302020204030204" pitchFamily="34" charset="0"/>
                <a:cs typeface="Calibri Light" panose="020F0302020204030204" pitchFamily="34" charset="0"/>
              </a:rPr>
              <a:t>	%R12</a:t>
            </a: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popq</a:t>
            </a:r>
            <a:r>
              <a:rPr lang="es-ES" sz="2000" b="1" dirty="0" smtClean="0">
                <a:solidFill>
                  <a:schemeClr val="bg1"/>
                </a:solidFill>
                <a:latin typeface="Calibri Light" panose="020F0302020204030204" pitchFamily="34" charset="0"/>
                <a:cs typeface="Calibri Light" panose="020F0302020204030204" pitchFamily="34" charset="0"/>
              </a:rPr>
              <a:t>	%RBX</a:t>
            </a:r>
            <a:r>
              <a:rPr lang="es-ES" sz="2000" dirty="0" smtClean="0">
                <a:solidFill>
                  <a:schemeClr val="bg1"/>
                </a:solidFill>
                <a:latin typeface="Calibri Light" panose="020F0302020204030204" pitchFamily="34" charset="0"/>
                <a:cs typeface="Calibri Light" panose="020F0302020204030204" pitchFamily="34" charset="0"/>
              </a:rPr>
              <a:t>		#Recordad que con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va del revés!</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Finalmente el programa debería poder volver al punto en el que se le llamó usando la instrucción </a:t>
            </a:r>
            <a:r>
              <a:rPr lang="es-ES" sz="2000" b="1" dirty="0" err="1" smtClean="0">
                <a:solidFill>
                  <a:schemeClr val="bg1"/>
                </a:solidFill>
                <a:latin typeface="Calibri Light" panose="020F0302020204030204" pitchFamily="34" charset="0"/>
                <a:cs typeface="Calibri Light" panose="020F0302020204030204" pitchFamily="34" charset="0"/>
              </a:rPr>
              <a:t>ret</a:t>
            </a: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ret</a:t>
            </a:r>
            <a:endParaRPr lang="es-ES" sz="2000" b="1"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Escribiendo una función</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14152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92500" lnSpcReduction="20000"/>
          </a:bodyPr>
          <a:lstStyle/>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ese:</a:t>
            </a: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pushq</a:t>
            </a:r>
            <a:r>
              <a:rPr lang="es-ES" sz="2000" b="1" dirty="0" smtClean="0">
                <a:solidFill>
                  <a:schemeClr val="bg1"/>
                </a:solidFill>
                <a:latin typeface="Calibri Light" panose="020F0302020204030204" pitchFamily="34" charset="0"/>
                <a:cs typeface="Calibri Light" panose="020F0302020204030204" pitchFamily="34" charset="0"/>
              </a:rPr>
              <a:t>	%RBX		</a:t>
            </a:r>
            <a:r>
              <a:rPr lang="es-ES" sz="2000" dirty="0" smtClean="0">
                <a:solidFill>
                  <a:schemeClr val="bg1"/>
                </a:solidFill>
                <a:latin typeface="Calibri Light" panose="020F0302020204030204" pitchFamily="34" charset="0"/>
                <a:cs typeface="Calibri Light" panose="020F0302020204030204" pitchFamily="34" charset="0"/>
              </a:rPr>
              <a:t>#Salva los registros (si fuese necesario)</a:t>
            </a:r>
            <a:endParaRPr lang="es-ES" sz="20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pushq</a:t>
            </a:r>
            <a:r>
              <a:rPr lang="es-ES" sz="2000" b="1" dirty="0" smtClean="0">
                <a:solidFill>
                  <a:schemeClr val="bg1"/>
                </a:solidFill>
                <a:latin typeface="Calibri Light" panose="020F0302020204030204" pitchFamily="34" charset="0"/>
                <a:cs typeface="Calibri Light" panose="020F0302020204030204" pitchFamily="34" charset="0"/>
              </a:rPr>
              <a:t>	%R12		</a:t>
            </a: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pushq</a:t>
            </a:r>
            <a:r>
              <a:rPr lang="es-ES" sz="2000" b="1" dirty="0" smtClean="0">
                <a:solidFill>
                  <a:schemeClr val="bg1"/>
                </a:solidFill>
                <a:latin typeface="Calibri Light" panose="020F0302020204030204" pitchFamily="34" charset="0"/>
                <a:cs typeface="Calibri Light" panose="020F0302020204030204" pitchFamily="34" charset="0"/>
              </a:rPr>
              <a:t>	%R13</a:t>
            </a: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subq</a:t>
            </a:r>
            <a:r>
              <a:rPr lang="es-ES" sz="2000" b="1" dirty="0" smtClean="0">
                <a:solidFill>
                  <a:schemeClr val="bg1"/>
                </a:solidFill>
                <a:latin typeface="Calibri Light" panose="020F0302020204030204" pitchFamily="34" charset="0"/>
                <a:cs typeface="Calibri Light" panose="020F0302020204030204" pitchFamily="34" charset="0"/>
              </a:rPr>
              <a:t>	$0x18, %RSP	</a:t>
            </a:r>
            <a:r>
              <a:rPr lang="es-ES" sz="2000" dirty="0" smtClean="0">
                <a:solidFill>
                  <a:schemeClr val="bg1"/>
                </a:solidFill>
                <a:latin typeface="Calibri Light" panose="020F0302020204030204" pitchFamily="34" charset="0"/>
                <a:cs typeface="Calibri Light" panose="020F0302020204030204" pitchFamily="34" charset="0"/>
              </a:rPr>
              <a:t>#Alojar el espacio de la </a:t>
            </a:r>
            <a:r>
              <a:rPr lang="es-ES" sz="2000" dirty="0" err="1" smtClean="0">
                <a:solidFill>
                  <a:schemeClr val="bg1"/>
                </a:solidFill>
                <a:latin typeface="Calibri Light" panose="020F0302020204030204" pitchFamily="34" charset="0"/>
                <a:cs typeface="Calibri Light" panose="020F0302020204030204" pitchFamily="34" charset="0"/>
              </a:rPr>
              <a:t>stack</a:t>
            </a:r>
            <a:endParaRPr lang="es-ES" sz="20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dirty="0" smtClean="0">
                <a:solidFill>
                  <a:schemeClr val="bg1"/>
                </a:solidFill>
                <a:latin typeface="Calibri Light" panose="020F0302020204030204" pitchFamily="34" charset="0"/>
                <a:cs typeface="Calibri Light" panose="020F0302020204030204" pitchFamily="34" charset="0"/>
              </a:rPr>
              <a:t>#Cuerpo de la función</a:t>
            </a: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addq</a:t>
            </a:r>
            <a:r>
              <a:rPr lang="es-ES" sz="2000" b="1" dirty="0" smtClean="0">
                <a:solidFill>
                  <a:schemeClr val="bg1"/>
                </a:solidFill>
                <a:latin typeface="Calibri Light" panose="020F0302020204030204" pitchFamily="34" charset="0"/>
                <a:cs typeface="Calibri Light" panose="020F0302020204030204" pitchFamily="34" charset="0"/>
              </a:rPr>
              <a:t>	$0x18, %RSP	</a:t>
            </a:r>
            <a:r>
              <a:rPr lang="es-ES" sz="2000" dirty="0" smtClean="0">
                <a:solidFill>
                  <a:schemeClr val="bg1"/>
                </a:solidFill>
                <a:latin typeface="Calibri Light" panose="020F0302020204030204" pitchFamily="34" charset="0"/>
                <a:cs typeface="Calibri Light" panose="020F0302020204030204" pitchFamily="34" charset="0"/>
              </a:rPr>
              <a:t>#Desalojar el espacio de la </a:t>
            </a:r>
            <a:r>
              <a:rPr lang="es-ES" sz="2000" dirty="0" err="1" smtClean="0">
                <a:solidFill>
                  <a:schemeClr val="bg1"/>
                </a:solidFill>
                <a:latin typeface="Calibri Light" panose="020F0302020204030204" pitchFamily="34" charset="0"/>
                <a:cs typeface="Calibri Light" panose="020F0302020204030204" pitchFamily="34" charset="0"/>
              </a:rPr>
              <a:t>stack</a:t>
            </a:r>
            <a:endParaRPr lang="es-ES" sz="20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popq</a:t>
            </a:r>
            <a:r>
              <a:rPr lang="es-ES" sz="2000" b="1" dirty="0" smtClean="0">
                <a:solidFill>
                  <a:schemeClr val="bg1"/>
                </a:solidFill>
                <a:latin typeface="Calibri Light" panose="020F0302020204030204" pitchFamily="34" charset="0"/>
                <a:cs typeface="Calibri Light" panose="020F0302020204030204" pitchFamily="34" charset="0"/>
              </a:rPr>
              <a:t>	%R13		</a:t>
            </a:r>
            <a:r>
              <a:rPr lang="es-ES" sz="2000" dirty="0" smtClean="0">
                <a:solidFill>
                  <a:schemeClr val="bg1"/>
                </a:solidFill>
                <a:latin typeface="Calibri Light" panose="020F0302020204030204" pitchFamily="34" charset="0"/>
                <a:cs typeface="Calibri Light" panose="020F0302020204030204" pitchFamily="34" charset="0"/>
              </a:rPr>
              <a:t>#Aquí comienza a restaurar los registros</a:t>
            </a:r>
            <a:endParaRPr lang="es-ES" sz="20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popq</a:t>
            </a:r>
            <a:r>
              <a:rPr lang="es-ES" sz="2000" b="1" dirty="0" smtClean="0">
                <a:solidFill>
                  <a:schemeClr val="bg1"/>
                </a:solidFill>
                <a:latin typeface="Calibri Light" panose="020F0302020204030204" pitchFamily="34" charset="0"/>
                <a:cs typeface="Calibri Light" panose="020F0302020204030204" pitchFamily="34" charset="0"/>
              </a:rPr>
              <a:t>	%R12</a:t>
            </a: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popq</a:t>
            </a:r>
            <a:r>
              <a:rPr lang="es-ES" sz="2000" b="1" dirty="0" smtClean="0">
                <a:solidFill>
                  <a:schemeClr val="bg1"/>
                </a:solidFill>
                <a:latin typeface="Calibri Light" panose="020F0302020204030204" pitchFamily="34" charset="0"/>
                <a:cs typeface="Calibri Light" panose="020F0302020204030204" pitchFamily="34" charset="0"/>
              </a:rPr>
              <a:t>	%RBX RET	</a:t>
            </a:r>
            <a:r>
              <a:rPr lang="es-ES" sz="2000" dirty="0" smtClean="0">
                <a:solidFill>
                  <a:schemeClr val="bg1"/>
                </a:solidFill>
                <a:latin typeface="Calibri Light" panose="020F0302020204030204" pitchFamily="34" charset="0"/>
                <a:cs typeface="Calibri Light" panose="020F0302020204030204" pitchFamily="34" charset="0"/>
              </a:rPr>
              <a:t>#Muestra la dirección de retorno y</a:t>
            </a: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			</a:t>
            </a:r>
            <a:r>
              <a:rPr lang="es-ES" sz="2000" dirty="0" smtClean="0">
                <a:solidFill>
                  <a:schemeClr val="bg1"/>
                </a:solidFill>
                <a:latin typeface="Calibri Light" panose="020F0302020204030204" pitchFamily="34" charset="0"/>
                <a:cs typeface="Calibri Light" panose="020F0302020204030204" pitchFamily="34" charset="0"/>
              </a:rPr>
              <a:t>#devuelve el control al origen</a:t>
            </a:r>
            <a:endParaRPr lang="es-ES" sz="2000" b="1"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Escribiendo una función</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5100472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El hecho de utilizar cantidades estáticas de espacio en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no es algo práctico. Como %RBP es un registro </a:t>
            </a:r>
            <a:r>
              <a:rPr lang="es-ES" sz="2000" dirty="0" err="1" smtClean="0">
                <a:solidFill>
                  <a:schemeClr val="bg1"/>
                </a:solidFill>
                <a:latin typeface="Calibri Light" panose="020F0302020204030204" pitchFamily="34" charset="0"/>
                <a:cs typeface="Calibri Light" panose="020F0302020204030204" pitchFamily="34" charset="0"/>
              </a:rPr>
              <a:t>callee</a:t>
            </a:r>
            <a:r>
              <a:rPr lang="es-ES" sz="2000" dirty="0" smtClean="0">
                <a:solidFill>
                  <a:schemeClr val="bg1"/>
                </a:solidFill>
                <a:latin typeface="Calibri Light" panose="020F0302020204030204" pitchFamily="34" charset="0"/>
                <a:cs typeface="Calibri Light" panose="020F0302020204030204" pitchFamily="34" charset="0"/>
              </a:rPr>
              <a:t>-sabe necesita ser almacenado antes de lo modifiquen. Por lo que se utiliza un tipo de prologo de función que trabaja de la siguiente forma:</a:t>
            </a: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pushq</a:t>
            </a:r>
            <a:r>
              <a:rPr lang="es-ES" sz="2000" b="1" dirty="0" smtClean="0">
                <a:solidFill>
                  <a:schemeClr val="bg1"/>
                </a:solidFill>
                <a:latin typeface="Calibri Light" panose="020F0302020204030204" pitchFamily="34" charset="0"/>
                <a:cs typeface="Calibri Light" panose="020F0302020204030204" pitchFamily="34" charset="0"/>
              </a:rPr>
              <a:t>	%RBP</a:t>
            </a: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movq</a:t>
            </a:r>
            <a:r>
              <a:rPr lang="es-ES" sz="2000" b="1" dirty="0" smtClean="0">
                <a:solidFill>
                  <a:schemeClr val="bg1"/>
                </a:solidFill>
                <a:latin typeface="Calibri Light" panose="020F0302020204030204" pitchFamily="34" charset="0"/>
                <a:cs typeface="Calibri Light" panose="020F0302020204030204" pitchFamily="34" charset="0"/>
              </a:rPr>
              <a:t>	%RBP, %RSP</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El “epilogo” contendría lo siguiente</a:t>
            </a: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m</a:t>
            </a:r>
            <a:r>
              <a:rPr lang="es-ES" sz="2000" b="1" dirty="0" err="1" smtClean="0">
                <a:solidFill>
                  <a:schemeClr val="bg1"/>
                </a:solidFill>
                <a:latin typeface="Calibri Light" panose="020F0302020204030204" pitchFamily="34" charset="0"/>
                <a:cs typeface="Calibri Light" panose="020F0302020204030204" pitchFamily="34" charset="0"/>
              </a:rPr>
              <a:t>ovq</a:t>
            </a:r>
            <a:r>
              <a:rPr lang="es-ES" sz="2000" b="1" dirty="0" smtClean="0">
                <a:solidFill>
                  <a:schemeClr val="bg1"/>
                </a:solidFill>
                <a:latin typeface="Calibri Light" panose="020F0302020204030204" pitchFamily="34" charset="0"/>
                <a:cs typeface="Calibri Light" panose="020F0302020204030204" pitchFamily="34" charset="0"/>
              </a:rPr>
              <a:t>	%RSP, %RBP</a:t>
            </a: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popq</a:t>
            </a:r>
            <a:r>
              <a:rPr lang="es-ES" sz="2000" b="1" dirty="0" smtClean="0">
                <a:solidFill>
                  <a:schemeClr val="bg1"/>
                </a:solidFill>
                <a:latin typeface="Calibri Light" panose="020F0302020204030204" pitchFamily="34" charset="0"/>
                <a:cs typeface="Calibri Light" panose="020F0302020204030204" pitchFamily="34" charset="0"/>
              </a:rPr>
              <a:t>	%RBP</a:t>
            </a: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ret</a:t>
            </a:r>
            <a:endParaRPr lang="es-ES" sz="2000" b="1"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Alojamiento dinámico de la </a:t>
            </a:r>
            <a:r>
              <a:rPr lang="es-ES" dirty="0" err="1" smtClean="0">
                <a:ln w="12700">
                  <a:solidFill>
                    <a:schemeClr val="bg1"/>
                  </a:solidFill>
                </a:ln>
                <a:solidFill>
                  <a:schemeClr val="bg1"/>
                </a:solidFill>
              </a:rPr>
              <a:t>stack</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3959313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lnSpcReduction="10000"/>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Esto también puede realizarse con una sola instrucción, llamada </a:t>
            </a:r>
            <a:r>
              <a:rPr lang="es-ES" sz="2000" b="1" dirty="0" err="1" smtClean="0">
                <a:solidFill>
                  <a:schemeClr val="bg1"/>
                </a:solidFill>
                <a:latin typeface="Calibri Light" panose="020F0302020204030204" pitchFamily="34" charset="0"/>
                <a:cs typeface="Calibri Light" panose="020F0302020204030204" pitchFamily="34" charset="0"/>
              </a:rPr>
              <a:t>leave</a:t>
            </a:r>
            <a:r>
              <a:rPr lang="es-ES" sz="2000" dirty="0" smtClean="0">
                <a:solidFill>
                  <a:schemeClr val="bg1"/>
                </a:solidFill>
                <a:latin typeface="Calibri Light" panose="020F0302020204030204" pitchFamily="34" charset="0"/>
                <a:cs typeface="Calibri Light" panose="020F0302020204030204" pitchFamily="34" charset="0"/>
              </a:rPr>
              <a:t>. El epilogo se asegura de que no importe lo que se haga al puntero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en el cuerpo de la función, siempre se volverá al lugar correcto cuando se vuelva. </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Esto significa que ya no es necesario añadir al puntero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en el epilogo. Un ejemplo de una función que aloja de 8 a 248 bytes de espacio aleatorio en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durante su ejecución.</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a:solidFill>
                  <a:schemeClr val="bg1"/>
                </a:solidFill>
                <a:latin typeface="Calibri Light" panose="020F0302020204030204" pitchFamily="34" charset="0"/>
                <a:cs typeface="Calibri Light" panose="020F0302020204030204" pitchFamily="34" charset="0"/>
              </a:rPr>
              <a:t>Este tipo de comportamiento puede ser utilizado del lenguaje C al llamar una </a:t>
            </a:r>
            <a:r>
              <a:rPr lang="es-ES" sz="2000" dirty="0" err="1">
                <a:solidFill>
                  <a:schemeClr val="bg1"/>
                </a:solidFill>
                <a:latin typeface="Calibri Light" panose="020F0302020204030204" pitchFamily="34" charset="0"/>
                <a:cs typeface="Calibri Light" panose="020F0302020204030204" pitchFamily="34" charset="0"/>
              </a:rPr>
              <a:t>pseudo</a:t>
            </a:r>
            <a:r>
              <a:rPr lang="es-ES" sz="2000" dirty="0">
                <a:solidFill>
                  <a:schemeClr val="bg1"/>
                </a:solidFill>
                <a:latin typeface="Calibri Light" panose="020F0302020204030204" pitchFamily="34" charset="0"/>
                <a:cs typeface="Calibri Light" panose="020F0302020204030204" pitchFamily="34" charset="0"/>
              </a:rPr>
              <a:t> función cómo por ejemplo “</a:t>
            </a:r>
            <a:r>
              <a:rPr lang="es-ES" sz="2000" dirty="0" err="1">
                <a:solidFill>
                  <a:schemeClr val="bg1"/>
                </a:solidFill>
                <a:latin typeface="Calibri Light" panose="020F0302020204030204" pitchFamily="34" charset="0"/>
                <a:cs typeface="Calibri Light" panose="020F0302020204030204" pitchFamily="34" charset="0"/>
              </a:rPr>
              <a:t>alloca</a:t>
            </a:r>
            <a:r>
              <a:rPr lang="es-ES" sz="2000" dirty="0">
                <a:solidFill>
                  <a:schemeClr val="bg1"/>
                </a:solidFill>
                <a:latin typeface="Calibri Light" panose="020F0302020204030204" pitchFamily="34" charset="0"/>
                <a:cs typeface="Calibri Light" panose="020F0302020204030204" pitchFamily="34" charset="0"/>
              </a:rPr>
              <a:t>”, que aloja espacio en la </a:t>
            </a:r>
            <a:r>
              <a:rPr lang="es-ES" sz="2000"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acorde al argumento que se le haya dado</a:t>
            </a:r>
            <a:r>
              <a:rPr lang="es-ES" sz="2000" dirty="0" smtClean="0">
                <a:solidFill>
                  <a:schemeClr val="bg1"/>
                </a:solidFill>
                <a:latin typeface="Calibri Light" panose="020F0302020204030204" pitchFamily="34" charset="0"/>
                <a:cs typeface="Calibri Light" panose="020F0302020204030204" pitchFamily="34" charset="0"/>
              </a:rPr>
              <a:t>.</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Alojamiento dinámico de la </a:t>
            </a:r>
            <a:r>
              <a:rPr lang="es-ES" dirty="0" err="1" smtClean="0">
                <a:ln w="12700">
                  <a:solidFill>
                    <a:schemeClr val="bg1"/>
                  </a:solidFill>
                </a:ln>
                <a:solidFill>
                  <a:schemeClr val="bg1"/>
                </a:solidFill>
              </a:rPr>
              <a:t>stack</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54334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La arquitectura de 64 bits presentan varias diferencias en cuanto al funcionamiento de la arquitectura de 32 bits sobre la que se ha estado trabajando en los anteriores puntos.</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Mientras que en 32 bits los parámetros son pasados a funciones en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en 64 bits los parámetros son pasados a funciones mediante registros). Por lo tanto cuando se desarrolla un ROP </a:t>
            </a:r>
            <a:r>
              <a:rPr lang="es-ES" sz="2000" dirty="0" err="1" smtClean="0">
                <a:solidFill>
                  <a:schemeClr val="bg1"/>
                </a:solidFill>
                <a:latin typeface="Calibri Light" panose="020F0302020204030204" pitchFamily="34" charset="0"/>
                <a:cs typeface="Calibri Light" panose="020F0302020204030204" pitchFamily="34" charset="0"/>
              </a:rPr>
              <a:t>chain</a:t>
            </a:r>
            <a:r>
              <a:rPr lang="es-ES" sz="2000" dirty="0" smtClean="0">
                <a:solidFill>
                  <a:schemeClr val="bg1"/>
                </a:solidFill>
                <a:latin typeface="Calibri Light" panose="020F0302020204030204" pitchFamily="34" charset="0"/>
                <a:cs typeface="Calibri Light" panose="020F0302020204030204" pitchFamily="34" charset="0"/>
              </a:rPr>
              <a:t> lo que se va a desea es encontrar “gadgets” que permitan controlar los máximos registros posibles (necesarios para realizar la llamada deseada).</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Introducción</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131818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62500" lnSpcReduction="20000"/>
          </a:bodyPr>
          <a:lstStyle/>
          <a:p>
            <a:pPr marL="0" indent="0">
              <a:buNone/>
            </a:pPr>
            <a:r>
              <a:rPr lang="es-ES" sz="2000" b="1" dirty="0" err="1">
                <a:solidFill>
                  <a:schemeClr val="bg1"/>
                </a:solidFill>
                <a:latin typeface="Calibri Light" panose="020F0302020204030204" pitchFamily="34" charset="0"/>
                <a:cs typeface="Calibri Light" panose="020F0302020204030204" pitchFamily="34" charset="0"/>
              </a:rPr>
              <a:t>pushq</a:t>
            </a:r>
            <a:r>
              <a:rPr lang="es-ES" sz="2000" b="1" dirty="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RBP		</a:t>
            </a:r>
            <a:r>
              <a:rPr lang="es-ES" sz="2000" dirty="0" smtClean="0">
                <a:solidFill>
                  <a:schemeClr val="bg1"/>
                </a:solidFill>
                <a:latin typeface="Calibri Light" panose="020F0302020204030204" pitchFamily="34" charset="0"/>
                <a:cs typeface="Calibri Light" panose="020F0302020204030204" pitchFamily="34" charset="0"/>
              </a:rPr>
              <a:t>#Usa un puntero base</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movq</a:t>
            </a:r>
            <a:r>
              <a:rPr lang="es-ES" sz="2000" b="1" dirty="0">
                <a:solidFill>
                  <a:schemeClr val="bg1"/>
                </a:solidFill>
                <a:latin typeface="Calibri Light" panose="020F0302020204030204" pitchFamily="34" charset="0"/>
                <a:cs typeface="Calibri Light" panose="020F0302020204030204" pitchFamily="34" charset="0"/>
              </a:rPr>
              <a:t>	%RSP, %RBP</a:t>
            </a: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pushq</a:t>
            </a:r>
            <a:r>
              <a:rPr lang="es-ES" sz="2000" b="1" dirty="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RBX		</a:t>
            </a:r>
            <a:r>
              <a:rPr lang="es-ES" sz="2000" dirty="0" smtClean="0">
                <a:solidFill>
                  <a:schemeClr val="bg1"/>
                </a:solidFill>
                <a:latin typeface="Calibri Light" panose="020F0302020204030204" pitchFamily="34" charset="0"/>
                <a:cs typeface="Calibri Light" panose="020F0302020204030204" pitchFamily="34" charset="0"/>
              </a:rPr>
              <a:t>#Salva los registros</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pushq</a:t>
            </a:r>
            <a:r>
              <a:rPr lang="es-ES" sz="2000" b="1" dirty="0">
                <a:solidFill>
                  <a:schemeClr val="bg1"/>
                </a:solidFill>
                <a:latin typeface="Calibri Light" panose="020F0302020204030204" pitchFamily="34" charset="0"/>
                <a:cs typeface="Calibri Light" panose="020F0302020204030204" pitchFamily="34" charset="0"/>
              </a:rPr>
              <a:t>	%R12</a:t>
            </a: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Subq</a:t>
            </a:r>
            <a:r>
              <a:rPr lang="es-ES" sz="2000" b="1" dirty="0">
                <a:solidFill>
                  <a:schemeClr val="bg1"/>
                </a:solidFill>
                <a:latin typeface="Calibri Light" panose="020F0302020204030204" pitchFamily="34" charset="0"/>
                <a:cs typeface="Calibri Light" panose="020F0302020204030204" pitchFamily="34" charset="0"/>
              </a:rPr>
              <a:t>	$0x18, %</a:t>
            </a:r>
            <a:r>
              <a:rPr lang="es-ES" sz="2000" b="1" dirty="0" smtClean="0">
                <a:solidFill>
                  <a:schemeClr val="bg1"/>
                </a:solidFill>
                <a:latin typeface="Calibri Light" panose="020F0302020204030204" pitchFamily="34" charset="0"/>
                <a:cs typeface="Calibri Light" panose="020F0302020204030204" pitchFamily="34" charset="0"/>
              </a:rPr>
              <a:t>RSP		</a:t>
            </a:r>
            <a:r>
              <a:rPr lang="es-ES" sz="2000" dirty="0" smtClean="0">
                <a:solidFill>
                  <a:schemeClr val="bg1"/>
                </a:solidFill>
                <a:latin typeface="Calibri Light" panose="020F0302020204030204" pitchFamily="34" charset="0"/>
                <a:cs typeface="Calibri Light" panose="020F0302020204030204" pitchFamily="34" charset="0"/>
              </a:rPr>
              <a:t>#Aloja algo de espacio en la </a:t>
            </a:r>
            <a:r>
              <a:rPr lang="es-ES" sz="2000" dirty="0" err="1" smtClean="0">
                <a:solidFill>
                  <a:schemeClr val="bg1"/>
                </a:solidFill>
                <a:latin typeface="Calibri Light" panose="020F0302020204030204" pitchFamily="34" charset="0"/>
                <a:cs typeface="Calibri Light" panose="020F0302020204030204" pitchFamily="34" charset="0"/>
              </a:rPr>
              <a:t>stack</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a:solidFill>
                  <a:schemeClr val="bg1"/>
                </a:solidFill>
                <a:latin typeface="Calibri Light" panose="020F0302020204030204" pitchFamily="34" charset="0"/>
                <a:cs typeface="Calibri Light" panose="020F0302020204030204" pitchFamily="34" charset="0"/>
              </a:rPr>
              <a:t>…</a:t>
            </a: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call</a:t>
            </a:r>
            <a:r>
              <a:rPr lang="es-ES" sz="2000" b="1" dirty="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rand</a:t>
            </a:r>
            <a:r>
              <a:rPr lang="es-ES" sz="2000" dirty="0" smtClean="0">
                <a:solidFill>
                  <a:schemeClr val="bg1"/>
                </a:solidFill>
                <a:latin typeface="Calibri Light" panose="020F0302020204030204" pitchFamily="34" charset="0"/>
                <a:cs typeface="Calibri Light" panose="020F0302020204030204" pitchFamily="34" charset="0"/>
              </a:rPr>
              <a:t>		#Toma un numero al azar</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andq</a:t>
            </a:r>
            <a:r>
              <a:rPr lang="es-ES" sz="2000" b="1" dirty="0">
                <a:solidFill>
                  <a:schemeClr val="bg1"/>
                </a:solidFill>
                <a:latin typeface="Calibri Light" panose="020F0302020204030204" pitchFamily="34" charset="0"/>
                <a:cs typeface="Calibri Light" panose="020F0302020204030204" pitchFamily="34" charset="0"/>
              </a:rPr>
              <a:t>	$0xF8, %</a:t>
            </a:r>
            <a:r>
              <a:rPr lang="es-ES" sz="2000" b="1" dirty="0" smtClean="0">
                <a:solidFill>
                  <a:schemeClr val="bg1"/>
                </a:solidFill>
                <a:latin typeface="Calibri Light" panose="020F0302020204030204" pitchFamily="34" charset="0"/>
                <a:cs typeface="Calibri Light" panose="020F0302020204030204" pitchFamily="34" charset="0"/>
              </a:rPr>
              <a:t>RAX		</a:t>
            </a:r>
            <a:r>
              <a:rPr lang="es-ES" sz="2000" dirty="0" smtClean="0">
                <a:solidFill>
                  <a:schemeClr val="bg1"/>
                </a:solidFill>
                <a:latin typeface="Calibri Light" panose="020F0302020204030204" pitchFamily="34" charset="0"/>
                <a:cs typeface="Calibri Light" panose="020F0302020204030204" pitchFamily="34" charset="0"/>
              </a:rPr>
              <a:t>#Se asegura de que el valor sea 8-248byes y alineado en 8 bytes</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subq</a:t>
            </a:r>
            <a:r>
              <a:rPr lang="es-ES" sz="2000" b="1" dirty="0">
                <a:solidFill>
                  <a:schemeClr val="bg1"/>
                </a:solidFill>
                <a:latin typeface="Calibri Light" panose="020F0302020204030204" pitchFamily="34" charset="0"/>
                <a:cs typeface="Calibri Light" panose="020F0302020204030204" pitchFamily="34" charset="0"/>
              </a:rPr>
              <a:t>	%RAX, %</a:t>
            </a:r>
            <a:r>
              <a:rPr lang="es-ES" sz="2000" b="1" dirty="0" smtClean="0">
                <a:solidFill>
                  <a:schemeClr val="bg1"/>
                </a:solidFill>
                <a:latin typeface="Calibri Light" panose="020F0302020204030204" pitchFamily="34" charset="0"/>
                <a:cs typeface="Calibri Light" panose="020F0302020204030204" pitchFamily="34" charset="0"/>
              </a:rPr>
              <a:t>RSP		</a:t>
            </a:r>
            <a:r>
              <a:rPr lang="es-ES" sz="2000" dirty="0" smtClean="0">
                <a:solidFill>
                  <a:schemeClr val="bg1"/>
                </a:solidFill>
                <a:latin typeface="Calibri Light" panose="020F0302020204030204" pitchFamily="34" charset="0"/>
                <a:cs typeface="Calibri Light" panose="020F0302020204030204" pitchFamily="34" charset="0"/>
              </a:rPr>
              <a:t>#Aloja el espacio</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a:solidFill>
                  <a:schemeClr val="bg1"/>
                </a:solidFill>
                <a:latin typeface="Calibri Light" panose="020F0302020204030204" pitchFamily="34" charset="0"/>
                <a:cs typeface="Calibri Light" panose="020F0302020204030204" pitchFamily="34" charset="0"/>
              </a:rPr>
              <a:t>…</a:t>
            </a: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m</a:t>
            </a:r>
            <a:r>
              <a:rPr lang="es-ES" sz="2000" b="1" dirty="0" err="1" smtClean="0">
                <a:solidFill>
                  <a:schemeClr val="bg1"/>
                </a:solidFill>
                <a:latin typeface="Calibri Light" panose="020F0302020204030204" pitchFamily="34" charset="0"/>
                <a:cs typeface="Calibri Light" panose="020F0302020204030204" pitchFamily="34" charset="0"/>
              </a:rPr>
              <a:t>ovq</a:t>
            </a:r>
            <a:r>
              <a:rPr lang="es-ES" sz="2000" b="1" dirty="0" smtClean="0">
                <a:solidFill>
                  <a:schemeClr val="bg1"/>
                </a:solidFill>
                <a:latin typeface="Calibri Light" panose="020F0302020204030204" pitchFamily="34" charset="0"/>
                <a:cs typeface="Calibri Light" panose="020F0302020204030204" pitchFamily="34" charset="0"/>
              </a:rPr>
              <a:t>	(%RBP), %R12		</a:t>
            </a:r>
            <a:r>
              <a:rPr lang="es-ES" sz="2000" dirty="0" smtClean="0">
                <a:solidFill>
                  <a:schemeClr val="bg1"/>
                </a:solidFill>
                <a:latin typeface="Calibri Light" panose="020F0302020204030204" pitchFamily="34" charset="0"/>
                <a:cs typeface="Calibri Light" panose="020F0302020204030204" pitchFamily="34" charset="0"/>
              </a:rPr>
              <a:t>#Restaura los registros de la base del </a:t>
            </a:r>
            <a:r>
              <a:rPr lang="es-ES" sz="2000" dirty="0" err="1" smtClean="0">
                <a:solidFill>
                  <a:schemeClr val="bg1"/>
                </a:solidFill>
                <a:latin typeface="Calibri Light" panose="020F0302020204030204" pitchFamily="34" charset="0"/>
                <a:cs typeface="Calibri Light" panose="020F0302020204030204" pitchFamily="34" charset="0"/>
              </a:rPr>
              <a:t>frame</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err="1">
                <a:solidFill>
                  <a:schemeClr val="bg1"/>
                </a:solidFill>
                <a:latin typeface="Calibri Light" panose="020F0302020204030204" pitchFamily="34" charset="0"/>
                <a:cs typeface="Calibri Light" panose="020F0302020204030204" pitchFamily="34" charset="0"/>
              </a:rPr>
              <a:t>m</a:t>
            </a:r>
            <a:r>
              <a:rPr lang="es-ES" sz="2000" b="1" dirty="0" err="1" smtClean="0">
                <a:solidFill>
                  <a:schemeClr val="bg1"/>
                </a:solidFill>
                <a:latin typeface="Calibri Light" panose="020F0302020204030204" pitchFamily="34" charset="0"/>
                <a:cs typeface="Calibri Light" panose="020F0302020204030204" pitchFamily="34" charset="0"/>
              </a:rPr>
              <a:t>ovq</a:t>
            </a:r>
            <a:r>
              <a:rPr lang="es-ES" sz="2000" b="1" dirty="0" smtClean="0">
                <a:solidFill>
                  <a:schemeClr val="bg1"/>
                </a:solidFill>
                <a:latin typeface="Calibri Light" panose="020F0302020204030204" pitchFamily="34" charset="0"/>
                <a:cs typeface="Calibri Light" panose="020F0302020204030204" pitchFamily="34" charset="0"/>
              </a:rPr>
              <a:t>	0x8(%RBP), %RBX</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movq</a:t>
            </a:r>
            <a:r>
              <a:rPr lang="es-ES" sz="2000" b="1" dirty="0" smtClean="0">
                <a:solidFill>
                  <a:schemeClr val="bg1"/>
                </a:solidFill>
                <a:latin typeface="Calibri Light" panose="020F0302020204030204" pitchFamily="34" charset="0"/>
                <a:cs typeface="Calibri Light" panose="020F0302020204030204" pitchFamily="34" charset="0"/>
              </a:rPr>
              <a:t>	%RBP, %RSP		</a:t>
            </a:r>
            <a:r>
              <a:rPr lang="es-ES" sz="2000" dirty="0" smtClean="0">
                <a:solidFill>
                  <a:schemeClr val="bg1"/>
                </a:solidFill>
                <a:latin typeface="Calibri Light" panose="020F0302020204030204" pitchFamily="34" charset="0"/>
                <a:cs typeface="Calibri Light" panose="020F0302020204030204" pitchFamily="34" charset="0"/>
              </a:rPr>
              <a:t>#Restaura el puntero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y el puntero base</a:t>
            </a:r>
          </a:p>
          <a:p>
            <a:pPr marL="0" indent="0">
              <a:buNone/>
            </a:pPr>
            <a:r>
              <a:rPr lang="es-ES" sz="2000" b="1" dirty="0" err="1" smtClean="0">
                <a:solidFill>
                  <a:schemeClr val="bg1"/>
                </a:solidFill>
                <a:latin typeface="Calibri Light" panose="020F0302020204030204" pitchFamily="34" charset="0"/>
                <a:cs typeface="Calibri Light" panose="020F0302020204030204" pitchFamily="34" charset="0"/>
              </a:rPr>
              <a:t>popq</a:t>
            </a:r>
            <a:r>
              <a:rPr lang="es-ES" sz="2000" b="1" dirty="0" smtClean="0">
                <a:solidFill>
                  <a:schemeClr val="bg1"/>
                </a:solidFill>
                <a:latin typeface="Calibri Light" panose="020F0302020204030204" pitchFamily="34" charset="0"/>
                <a:cs typeface="Calibri Light" panose="020F0302020204030204" pitchFamily="34" charset="0"/>
              </a:rPr>
              <a:t>	%RBP </a:t>
            </a:r>
            <a:r>
              <a:rPr lang="es-ES" sz="2000" b="1" dirty="0" err="1" smtClean="0">
                <a:solidFill>
                  <a:schemeClr val="bg1"/>
                </a:solidFill>
                <a:latin typeface="Calibri Light" panose="020F0302020204030204" pitchFamily="34" charset="0"/>
                <a:cs typeface="Calibri Light" panose="020F0302020204030204" pitchFamily="34" charset="0"/>
              </a:rPr>
              <a:t>ret</a:t>
            </a:r>
            <a:endParaRPr lang="es-ES" sz="2000" b="1"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Alojamiento dinámico de la </a:t>
            </a:r>
            <a:r>
              <a:rPr lang="es-ES" dirty="0" err="1" smtClean="0">
                <a:ln w="12700">
                  <a:solidFill>
                    <a:schemeClr val="bg1"/>
                  </a:solidFill>
                </a:ln>
                <a:solidFill>
                  <a:schemeClr val="bg1"/>
                </a:solidFill>
              </a:rPr>
              <a:t>stack</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824652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Comenzaremos con un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smashing</a:t>
            </a:r>
            <a:r>
              <a:rPr lang="es-ES" sz="2000" dirty="0">
                <a:solidFill>
                  <a:schemeClr val="bg1"/>
                </a:solidFill>
                <a:latin typeface="Calibri Light" panose="020F0302020204030204" pitchFamily="34" charset="0"/>
                <a:cs typeface="Calibri Light" panose="020F0302020204030204" pitchFamily="34" charset="0"/>
              </a:rPr>
              <a:t> </a:t>
            </a:r>
            <a:r>
              <a:rPr lang="es-ES" sz="2000" dirty="0" smtClean="0">
                <a:solidFill>
                  <a:schemeClr val="bg1"/>
                </a:solidFill>
                <a:latin typeface="Calibri Light" panose="020F0302020204030204" pitchFamily="34" charset="0"/>
                <a:cs typeface="Calibri Light" panose="020F0302020204030204" pitchFamily="34" charset="0"/>
              </a:rPr>
              <a:t>(la técnica que se ha utilizado en el módulo 2 del temario contra </a:t>
            </a:r>
            <a:r>
              <a:rPr lang="es-ES" sz="2000" dirty="0" err="1" smtClean="0">
                <a:solidFill>
                  <a:schemeClr val="bg1"/>
                </a:solidFill>
                <a:latin typeface="Calibri Light" panose="020F0302020204030204" pitchFamily="34" charset="0"/>
                <a:cs typeface="Calibri Light" panose="020F0302020204030204" pitchFamily="34" charset="0"/>
              </a:rPr>
              <a:t>vulnserver</a:t>
            </a:r>
            <a:r>
              <a:rPr lang="es-ES" sz="2000" dirty="0" smtClean="0">
                <a:solidFill>
                  <a:schemeClr val="bg1"/>
                </a:solidFill>
                <a:latin typeface="Calibri Light" panose="020F0302020204030204" pitchFamily="34" charset="0"/>
                <a:cs typeface="Calibri Light" panose="020F0302020204030204" pitchFamily="34" charset="0"/>
              </a:rPr>
              <a:t>). Pero en esta ocasión lo que se realizará es contra un binario que funciona en arquitecturas de 64 bits para Linux. Al igual que en el módulo 2, en este punto no se contemplan medidas de seguridad cómo DEP/NX, </a:t>
            </a:r>
            <a:r>
              <a:rPr lang="es-ES" sz="2000" dirty="0" err="1" smtClean="0">
                <a:solidFill>
                  <a:schemeClr val="bg1"/>
                </a:solidFill>
                <a:latin typeface="Calibri Light" panose="020F0302020204030204" pitchFamily="34" charset="0"/>
                <a:cs typeface="Calibri Light" panose="020F0302020204030204" pitchFamily="34" charset="0"/>
              </a:rPr>
              <a:t>Safe</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Canaries</a:t>
            </a:r>
            <a:r>
              <a:rPr lang="es-ES" sz="2000" dirty="0" smtClean="0">
                <a:solidFill>
                  <a:schemeClr val="bg1"/>
                </a:solidFill>
                <a:latin typeface="Calibri Light" panose="020F0302020204030204" pitchFamily="34" charset="0"/>
                <a:cs typeface="Calibri Light" panose="020F0302020204030204" pitchFamily="34" charset="0"/>
              </a:rPr>
              <a:t> o </a:t>
            </a:r>
            <a:r>
              <a:rPr lang="es-ES" sz="2000" dirty="0" smtClean="0">
                <a:solidFill>
                  <a:schemeClr val="bg1"/>
                </a:solidFill>
                <a:latin typeface="Calibri Light" panose="020F0302020204030204" pitchFamily="34" charset="0"/>
                <a:cs typeface="Calibri Light" panose="020F0302020204030204" pitchFamily="34" charset="0"/>
              </a:rPr>
              <a:t>ASLR. Para </a:t>
            </a:r>
            <a:r>
              <a:rPr lang="es-ES" sz="2000" dirty="0" smtClean="0">
                <a:solidFill>
                  <a:schemeClr val="bg1"/>
                </a:solidFill>
                <a:latin typeface="Calibri Light" panose="020F0302020204030204" pitchFamily="34" charset="0"/>
                <a:cs typeface="Calibri Light" panose="020F0302020204030204" pitchFamily="34" charset="0"/>
              </a:rPr>
              <a:t>deshabilitar ASLR recuerda que es con el siguiente comando en la interfaz de comandos de Linux. </a:t>
            </a:r>
          </a:p>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echo 0 &gt; /</a:t>
            </a:r>
            <a:r>
              <a:rPr lang="es-ES" sz="2000" b="1" dirty="0" err="1" smtClean="0">
                <a:solidFill>
                  <a:schemeClr val="bg1"/>
                </a:solidFill>
                <a:latin typeface="Calibri Light" panose="020F0302020204030204" pitchFamily="34" charset="0"/>
                <a:cs typeface="Calibri Light" panose="020F0302020204030204" pitchFamily="34" charset="0"/>
              </a:rPr>
              <a:t>proc</a:t>
            </a:r>
            <a:r>
              <a:rPr lang="es-ES" sz="2000" b="1" dirty="0" smtClean="0">
                <a:solidFill>
                  <a:schemeClr val="bg1"/>
                </a:solidFill>
                <a:latin typeface="Calibri Light" panose="020F0302020204030204" pitchFamily="34" charset="0"/>
                <a:cs typeface="Calibri Light" panose="020F0302020204030204" pitchFamily="34" charset="0"/>
              </a:rPr>
              <a:t>/</a:t>
            </a:r>
            <a:r>
              <a:rPr lang="es-ES" sz="2000" b="1" dirty="0" err="1" smtClean="0">
                <a:solidFill>
                  <a:schemeClr val="bg1"/>
                </a:solidFill>
                <a:latin typeface="Calibri Light" panose="020F0302020204030204" pitchFamily="34" charset="0"/>
                <a:cs typeface="Calibri Light" panose="020F0302020204030204" pitchFamily="34" charset="0"/>
              </a:rPr>
              <a:t>sys</a:t>
            </a:r>
            <a:r>
              <a:rPr lang="es-ES" sz="2000" b="1" dirty="0" smtClean="0">
                <a:solidFill>
                  <a:schemeClr val="bg1"/>
                </a:solidFill>
                <a:latin typeface="Calibri Light" panose="020F0302020204030204" pitchFamily="34" charset="0"/>
                <a:cs typeface="Calibri Light" panose="020F0302020204030204" pitchFamily="34" charset="0"/>
              </a:rPr>
              <a:t>/</a:t>
            </a:r>
            <a:r>
              <a:rPr lang="es-ES" sz="2000" b="1" dirty="0" err="1" smtClean="0">
                <a:solidFill>
                  <a:schemeClr val="bg1"/>
                </a:solidFill>
                <a:latin typeface="Calibri Light" panose="020F0302020204030204" pitchFamily="34" charset="0"/>
                <a:cs typeface="Calibri Light" panose="020F0302020204030204" pitchFamily="34" charset="0"/>
              </a:rPr>
              <a:t>kernel</a:t>
            </a:r>
            <a:r>
              <a:rPr lang="es-ES" sz="2000" b="1" dirty="0" smtClean="0">
                <a:solidFill>
                  <a:schemeClr val="bg1"/>
                </a:solidFill>
                <a:latin typeface="Calibri Light" panose="020F0302020204030204" pitchFamily="34" charset="0"/>
                <a:cs typeface="Calibri Light" panose="020F0302020204030204" pitchFamily="34" charset="0"/>
              </a:rPr>
              <a:t>/</a:t>
            </a:r>
            <a:r>
              <a:rPr lang="es-ES" sz="2000" b="1" dirty="0" err="1" smtClean="0">
                <a:solidFill>
                  <a:schemeClr val="bg1"/>
                </a:solidFill>
                <a:latin typeface="Calibri Light" panose="020F0302020204030204" pitchFamily="34" charset="0"/>
                <a:cs typeface="Calibri Light" panose="020F0302020204030204" pitchFamily="34" charset="0"/>
              </a:rPr>
              <a:t>randomize_va_space</a:t>
            </a:r>
            <a:endParaRPr lang="es-ES" sz="20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O mediante la configuración del propio </a:t>
            </a:r>
            <a:r>
              <a:rPr lang="es-ES" sz="2000" dirty="0" err="1" smtClean="0">
                <a:solidFill>
                  <a:schemeClr val="bg1"/>
                </a:solidFill>
                <a:latin typeface="Calibri Light" panose="020F0302020204030204" pitchFamily="34" charset="0"/>
                <a:cs typeface="Calibri Light" panose="020F0302020204030204" pitchFamily="34" charset="0"/>
              </a:rPr>
              <a:t>gdb</a:t>
            </a: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set </a:t>
            </a:r>
            <a:r>
              <a:rPr lang="es-ES" sz="2000" b="1" dirty="0" err="1" smtClean="0">
                <a:solidFill>
                  <a:schemeClr val="bg1"/>
                </a:solidFill>
                <a:latin typeface="Calibri Light" panose="020F0302020204030204" pitchFamily="34" charset="0"/>
                <a:cs typeface="Calibri Light" panose="020F0302020204030204" pitchFamily="34" charset="0"/>
              </a:rPr>
              <a:t>disable-randomization</a:t>
            </a:r>
            <a:r>
              <a:rPr lang="es-ES" sz="2000" b="1" dirty="0" smtClean="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on</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El código fuente del binario es el que se presenta en la siguiente </a:t>
            </a:r>
            <a:r>
              <a:rPr lang="es-ES" sz="2000" dirty="0" err="1" smtClean="0">
                <a:solidFill>
                  <a:schemeClr val="bg1"/>
                </a:solidFill>
                <a:latin typeface="Calibri Light" panose="020F0302020204030204" pitchFamily="34" charset="0"/>
                <a:cs typeface="Calibri Light" panose="020F0302020204030204" pitchFamily="34" charset="0"/>
              </a:rPr>
              <a:t>slide</a:t>
            </a:r>
            <a:endParaRPr lang="es-ES" sz="2000"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6806365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284514"/>
            <a:ext cx="7704856" cy="4604657"/>
          </a:xfrm>
        </p:spPr>
        <p:txBody>
          <a:bodyPr>
            <a:normAutofit fontScale="62500" lnSpcReduction="20000"/>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a:t>
            </a:r>
            <a:r>
              <a:rPr lang="es-ES" sz="2000" dirty="0" err="1">
                <a:solidFill>
                  <a:schemeClr val="bg1"/>
                </a:solidFill>
                <a:latin typeface="Calibri Light" panose="020F0302020204030204" pitchFamily="34" charset="0"/>
                <a:cs typeface="Calibri Light" panose="020F0302020204030204" pitchFamily="34" charset="0"/>
              </a:rPr>
              <a:t>include</a:t>
            </a:r>
            <a:r>
              <a:rPr lang="es-ES" sz="2000" dirty="0">
                <a:solidFill>
                  <a:schemeClr val="bg1"/>
                </a:solidFill>
                <a:latin typeface="Calibri Light" panose="020F0302020204030204" pitchFamily="34" charset="0"/>
                <a:cs typeface="Calibri Light" panose="020F0302020204030204" pitchFamily="34" charset="0"/>
              </a:rPr>
              <a:t> &lt;</a:t>
            </a:r>
            <a:r>
              <a:rPr lang="es-ES" sz="2000" dirty="0" err="1">
                <a:solidFill>
                  <a:schemeClr val="bg1"/>
                </a:solidFill>
                <a:latin typeface="Calibri Light" panose="020F0302020204030204" pitchFamily="34" charset="0"/>
                <a:cs typeface="Calibri Light" panose="020F0302020204030204" pitchFamily="34" charset="0"/>
              </a:rPr>
              <a:t>stdio.h</a:t>
            </a:r>
            <a:r>
              <a:rPr lang="es-ES" sz="2000" dirty="0">
                <a:solidFill>
                  <a:schemeClr val="bg1"/>
                </a:solidFill>
                <a:latin typeface="Calibri Light" panose="020F0302020204030204" pitchFamily="34" charset="0"/>
                <a:cs typeface="Calibri Light" panose="020F0302020204030204" pitchFamily="34" charset="0"/>
              </a:rPr>
              <a:t>&gt;</a:t>
            </a:r>
          </a:p>
          <a:p>
            <a:pPr marL="0" indent="0">
              <a:buNone/>
            </a:pPr>
            <a:r>
              <a:rPr lang="es-ES" sz="2000" dirty="0">
                <a:solidFill>
                  <a:schemeClr val="bg1"/>
                </a:solidFill>
                <a:latin typeface="Calibri Light" panose="020F0302020204030204" pitchFamily="34" charset="0"/>
                <a:cs typeface="Calibri Light" panose="020F0302020204030204" pitchFamily="34" charset="0"/>
              </a:rPr>
              <a:t>#</a:t>
            </a:r>
            <a:r>
              <a:rPr lang="es-ES" sz="2000" dirty="0" err="1">
                <a:solidFill>
                  <a:schemeClr val="bg1"/>
                </a:solidFill>
                <a:latin typeface="Calibri Light" panose="020F0302020204030204" pitchFamily="34" charset="0"/>
                <a:cs typeface="Calibri Light" panose="020F0302020204030204" pitchFamily="34" charset="0"/>
              </a:rPr>
              <a:t>include</a:t>
            </a:r>
            <a:r>
              <a:rPr lang="es-ES" sz="2000" dirty="0">
                <a:solidFill>
                  <a:schemeClr val="bg1"/>
                </a:solidFill>
                <a:latin typeface="Calibri Light" panose="020F0302020204030204" pitchFamily="34" charset="0"/>
                <a:cs typeface="Calibri Light" panose="020F0302020204030204" pitchFamily="34" charset="0"/>
              </a:rPr>
              <a:t> &lt;</a:t>
            </a:r>
            <a:r>
              <a:rPr lang="es-ES" sz="2000" dirty="0" err="1">
                <a:solidFill>
                  <a:schemeClr val="bg1"/>
                </a:solidFill>
                <a:latin typeface="Calibri Light" panose="020F0302020204030204" pitchFamily="34" charset="0"/>
                <a:cs typeface="Calibri Light" panose="020F0302020204030204" pitchFamily="34" charset="0"/>
              </a:rPr>
              <a:t>unistd.h</a:t>
            </a:r>
            <a:r>
              <a:rPr lang="es-ES" sz="2000" dirty="0">
                <a:solidFill>
                  <a:schemeClr val="bg1"/>
                </a:solidFill>
                <a:latin typeface="Calibri Light" panose="020F0302020204030204" pitchFamily="34" charset="0"/>
                <a:cs typeface="Calibri Light" panose="020F0302020204030204" pitchFamily="34" charset="0"/>
              </a:rPr>
              <a:t>&gt;</a:t>
            </a: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err="1" smtClean="0">
                <a:solidFill>
                  <a:schemeClr val="bg1"/>
                </a:solidFill>
                <a:latin typeface="Calibri Light" panose="020F0302020204030204" pitchFamily="34" charset="0"/>
                <a:cs typeface="Calibri Light" panose="020F0302020204030204" pitchFamily="34" charset="0"/>
              </a:rPr>
              <a:t>int</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vuln</a:t>
            </a:r>
            <a:r>
              <a:rPr lang="es-ES" sz="2000" dirty="0">
                <a:solidFill>
                  <a:schemeClr val="bg1"/>
                </a:solidFill>
                <a:latin typeface="Calibri Light" panose="020F0302020204030204" pitchFamily="34" charset="0"/>
                <a:cs typeface="Calibri Light" panose="020F0302020204030204" pitchFamily="34" charset="0"/>
              </a:rPr>
              <a:t>() {</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b="1" dirty="0" err="1">
                <a:solidFill>
                  <a:schemeClr val="bg1"/>
                </a:solidFill>
                <a:latin typeface="Calibri Light" panose="020F0302020204030204" pitchFamily="34" charset="0"/>
                <a:cs typeface="Calibri Light" panose="020F0302020204030204" pitchFamily="34" charset="0"/>
              </a:rPr>
              <a:t>char</a:t>
            </a: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a:solidFill>
                  <a:schemeClr val="bg1"/>
                </a:solidFill>
                <a:latin typeface="Calibri Light" panose="020F0302020204030204" pitchFamily="34" charset="0"/>
                <a:cs typeface="Calibri Light" panose="020F0302020204030204" pitchFamily="34" charset="0"/>
              </a:rPr>
              <a:t>buf</a:t>
            </a:r>
            <a:r>
              <a:rPr lang="es-ES" sz="2000" b="1" dirty="0">
                <a:solidFill>
                  <a:schemeClr val="bg1"/>
                </a:solidFill>
                <a:latin typeface="Calibri Light" panose="020F0302020204030204" pitchFamily="34" charset="0"/>
                <a:cs typeface="Calibri Light" panose="020F0302020204030204" pitchFamily="34" charset="0"/>
              </a:rPr>
              <a:t>[80];</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int</a:t>
            </a:r>
            <a:r>
              <a:rPr lang="es-ES" sz="2000" dirty="0">
                <a:solidFill>
                  <a:schemeClr val="bg1"/>
                </a:solidFill>
                <a:latin typeface="Calibri Light" panose="020F0302020204030204" pitchFamily="34" charset="0"/>
                <a:cs typeface="Calibri Light" panose="020F0302020204030204" pitchFamily="34" charset="0"/>
              </a:rPr>
              <a:t> r;</a:t>
            </a:r>
          </a:p>
          <a:p>
            <a:pPr marL="0" indent="0">
              <a:buNone/>
            </a:pPr>
            <a:r>
              <a:rPr lang="es-ES" sz="2000" b="1" dirty="0">
                <a:solidFill>
                  <a:schemeClr val="bg1"/>
                </a:solidFill>
                <a:latin typeface="Calibri Light" panose="020F0302020204030204" pitchFamily="34" charset="0"/>
                <a:cs typeface="Calibri Light" panose="020F0302020204030204" pitchFamily="34" charset="0"/>
              </a:rPr>
              <a:t>    r = </a:t>
            </a:r>
            <a:r>
              <a:rPr lang="es-ES" sz="2000" b="1" dirty="0" err="1">
                <a:solidFill>
                  <a:schemeClr val="bg1"/>
                </a:solidFill>
                <a:latin typeface="Calibri Light" panose="020F0302020204030204" pitchFamily="34" charset="0"/>
                <a:cs typeface="Calibri Light" panose="020F0302020204030204" pitchFamily="34" charset="0"/>
              </a:rPr>
              <a:t>read</a:t>
            </a:r>
            <a:r>
              <a:rPr lang="es-ES" sz="2000" b="1" dirty="0">
                <a:solidFill>
                  <a:schemeClr val="bg1"/>
                </a:solidFill>
                <a:latin typeface="Calibri Light" panose="020F0302020204030204" pitchFamily="34" charset="0"/>
                <a:cs typeface="Calibri Light" panose="020F0302020204030204" pitchFamily="34" charset="0"/>
              </a:rPr>
              <a:t>(0, </a:t>
            </a:r>
            <a:r>
              <a:rPr lang="es-ES" sz="2000" b="1" dirty="0" err="1">
                <a:solidFill>
                  <a:schemeClr val="bg1"/>
                </a:solidFill>
                <a:latin typeface="Calibri Light" panose="020F0302020204030204" pitchFamily="34" charset="0"/>
                <a:cs typeface="Calibri Light" panose="020F0302020204030204" pitchFamily="34" charset="0"/>
              </a:rPr>
              <a:t>buf</a:t>
            </a:r>
            <a:r>
              <a:rPr lang="es-ES" sz="2000" b="1" dirty="0">
                <a:solidFill>
                  <a:schemeClr val="bg1"/>
                </a:solidFill>
                <a:latin typeface="Calibri Light" panose="020F0302020204030204" pitchFamily="34" charset="0"/>
                <a:cs typeface="Calibri Light" panose="020F0302020204030204" pitchFamily="34" charset="0"/>
              </a:rPr>
              <a:t>, 400);</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printf</a:t>
            </a:r>
            <a:r>
              <a:rPr lang="es-ES" sz="2000" dirty="0">
                <a:solidFill>
                  <a:schemeClr val="bg1"/>
                </a:solidFill>
                <a:latin typeface="Calibri Light" panose="020F0302020204030204" pitchFamily="34" charset="0"/>
                <a:cs typeface="Calibri Light" panose="020F0302020204030204" pitchFamily="34" charset="0"/>
              </a:rPr>
              <a:t>("\</a:t>
            </a:r>
            <a:r>
              <a:rPr lang="es-ES" sz="2000" dirty="0" err="1">
                <a:solidFill>
                  <a:schemeClr val="bg1"/>
                </a:solidFill>
                <a:latin typeface="Calibri Light" panose="020F0302020204030204" pitchFamily="34" charset="0"/>
                <a:cs typeface="Calibri Light" panose="020F0302020204030204" pitchFamily="34" charset="0"/>
              </a:rPr>
              <a:t>nRead</a:t>
            </a:r>
            <a:r>
              <a:rPr lang="es-ES" sz="2000" dirty="0">
                <a:solidFill>
                  <a:schemeClr val="bg1"/>
                </a:solidFill>
                <a:latin typeface="Calibri Light" panose="020F0302020204030204" pitchFamily="34" charset="0"/>
                <a:cs typeface="Calibri Light" panose="020F0302020204030204" pitchFamily="34" charset="0"/>
              </a:rPr>
              <a:t> %d bytes. </a:t>
            </a:r>
            <a:r>
              <a:rPr lang="es-ES" sz="2000" dirty="0" err="1">
                <a:solidFill>
                  <a:schemeClr val="bg1"/>
                </a:solidFill>
                <a:latin typeface="Calibri Light" panose="020F0302020204030204" pitchFamily="34" charset="0"/>
                <a:cs typeface="Calibri Light" panose="020F0302020204030204" pitchFamily="34" charset="0"/>
              </a:rPr>
              <a:t>buf</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is</a:t>
            </a:r>
            <a:r>
              <a:rPr lang="es-ES" sz="2000" dirty="0">
                <a:solidFill>
                  <a:schemeClr val="bg1"/>
                </a:solidFill>
                <a:latin typeface="Calibri Light" panose="020F0302020204030204" pitchFamily="34" charset="0"/>
                <a:cs typeface="Calibri Light" panose="020F0302020204030204" pitchFamily="34" charset="0"/>
              </a:rPr>
              <a:t> %s\n", r, </a:t>
            </a:r>
            <a:r>
              <a:rPr lang="es-ES" sz="2000" dirty="0" err="1">
                <a:solidFill>
                  <a:schemeClr val="bg1"/>
                </a:solidFill>
                <a:latin typeface="Calibri Light" panose="020F0302020204030204" pitchFamily="34" charset="0"/>
                <a:cs typeface="Calibri Light" panose="020F0302020204030204" pitchFamily="34" charset="0"/>
              </a:rPr>
              <a:t>buf</a:t>
            </a:r>
            <a:r>
              <a:rPr lang="es-ES" sz="2000" dirty="0">
                <a:solidFill>
                  <a:schemeClr val="bg1"/>
                </a:solidFill>
                <a:latin typeface="Calibri Light" panose="020F0302020204030204" pitchFamily="34" charset="0"/>
                <a:cs typeface="Calibri Light" panose="020F0302020204030204" pitchFamily="34" charset="0"/>
              </a:rPr>
              <a:t>);</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puts</a:t>
            </a:r>
            <a:r>
              <a:rPr lang="es-ES" sz="2000" dirty="0">
                <a:solidFill>
                  <a:schemeClr val="bg1"/>
                </a:solidFill>
                <a:latin typeface="Calibri Light" panose="020F0302020204030204" pitchFamily="34" charset="0"/>
                <a:cs typeface="Calibri Light" panose="020F0302020204030204" pitchFamily="34" charset="0"/>
              </a:rPr>
              <a:t>("No </a:t>
            </a:r>
            <a:r>
              <a:rPr lang="es-ES" sz="2000" dirty="0" err="1">
                <a:solidFill>
                  <a:schemeClr val="bg1"/>
                </a:solidFill>
                <a:latin typeface="Calibri Light" panose="020F0302020204030204" pitchFamily="34" charset="0"/>
                <a:cs typeface="Calibri Light" panose="020F0302020204030204" pitchFamily="34" charset="0"/>
              </a:rPr>
              <a:t>shell</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for</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you</a:t>
            </a:r>
            <a:r>
              <a:rPr lang="es-ES" sz="2000" dirty="0">
                <a:solidFill>
                  <a:schemeClr val="bg1"/>
                </a:solidFill>
                <a:latin typeface="Calibri Light" panose="020F0302020204030204" pitchFamily="34" charset="0"/>
                <a:cs typeface="Calibri Light" panose="020F0302020204030204" pitchFamily="34" charset="0"/>
              </a:rPr>
              <a:t> :(");</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return</a:t>
            </a:r>
            <a:r>
              <a:rPr lang="es-ES" sz="2000" dirty="0">
                <a:solidFill>
                  <a:schemeClr val="bg1"/>
                </a:solidFill>
                <a:latin typeface="Calibri Light" panose="020F0302020204030204" pitchFamily="34" charset="0"/>
                <a:cs typeface="Calibri Light" panose="020F0302020204030204" pitchFamily="34" charset="0"/>
              </a:rPr>
              <a:t> 0;</a:t>
            </a:r>
          </a:p>
          <a:p>
            <a:pPr marL="0" indent="0">
              <a:buNone/>
            </a:pPr>
            <a:r>
              <a:rPr lang="es-ES" sz="2000" dirty="0">
                <a:solidFill>
                  <a:schemeClr val="bg1"/>
                </a:solidFill>
                <a:latin typeface="Calibri Light" panose="020F0302020204030204" pitchFamily="34" charset="0"/>
                <a:cs typeface="Calibri Light" panose="020F0302020204030204" pitchFamily="34" charset="0"/>
              </a:rPr>
              <a:t>}</a:t>
            </a: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err="1" smtClean="0">
                <a:solidFill>
                  <a:schemeClr val="bg1"/>
                </a:solidFill>
                <a:latin typeface="Calibri Light" panose="020F0302020204030204" pitchFamily="34" charset="0"/>
                <a:cs typeface="Calibri Light" panose="020F0302020204030204" pitchFamily="34" charset="0"/>
              </a:rPr>
              <a:t>int</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main</a:t>
            </a:r>
            <a:r>
              <a:rPr lang="es-ES" sz="2000" dirty="0">
                <a:solidFill>
                  <a:schemeClr val="bg1"/>
                </a:solidFill>
                <a:latin typeface="Calibri Light" panose="020F0302020204030204" pitchFamily="34" charset="0"/>
                <a:cs typeface="Calibri Light" panose="020F0302020204030204" pitchFamily="34" charset="0"/>
              </a:rPr>
              <a:t>(</a:t>
            </a:r>
            <a:r>
              <a:rPr lang="es-ES" sz="2000" dirty="0" err="1">
                <a:solidFill>
                  <a:schemeClr val="bg1"/>
                </a:solidFill>
                <a:latin typeface="Calibri Light" panose="020F0302020204030204" pitchFamily="34" charset="0"/>
                <a:cs typeface="Calibri Light" panose="020F0302020204030204" pitchFamily="34" charset="0"/>
              </a:rPr>
              <a:t>int</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argc</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char</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argv</a:t>
            </a:r>
            <a:r>
              <a:rPr lang="es-ES" sz="2000" dirty="0">
                <a:solidFill>
                  <a:schemeClr val="bg1"/>
                </a:solidFill>
                <a:latin typeface="Calibri Light" panose="020F0302020204030204" pitchFamily="34" charset="0"/>
                <a:cs typeface="Calibri Light" panose="020F0302020204030204" pitchFamily="34" charset="0"/>
              </a:rPr>
              <a:t>[]) {</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printf</a:t>
            </a:r>
            <a:r>
              <a:rPr lang="es-ES" sz="2000" dirty="0">
                <a:solidFill>
                  <a:schemeClr val="bg1"/>
                </a:solidFill>
                <a:latin typeface="Calibri Light" panose="020F0302020204030204" pitchFamily="34" charset="0"/>
                <a:cs typeface="Calibri Light" panose="020F0302020204030204" pitchFamily="34" charset="0"/>
              </a:rPr>
              <a:t>("Try to </a:t>
            </a:r>
            <a:r>
              <a:rPr lang="es-ES" sz="2000" dirty="0" err="1">
                <a:solidFill>
                  <a:schemeClr val="bg1"/>
                </a:solidFill>
                <a:latin typeface="Calibri Light" panose="020F0302020204030204" pitchFamily="34" charset="0"/>
                <a:cs typeface="Calibri Light" panose="020F0302020204030204" pitchFamily="34" charset="0"/>
              </a:rPr>
              <a:t>exec</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bin</a:t>
            </a:r>
            <a:r>
              <a:rPr lang="es-ES" sz="2000" dirty="0">
                <a:solidFill>
                  <a:schemeClr val="bg1"/>
                </a:solidFill>
                <a:latin typeface="Calibri Light" panose="020F0302020204030204" pitchFamily="34" charset="0"/>
                <a:cs typeface="Calibri Light" panose="020F0302020204030204" pitchFamily="34" charset="0"/>
              </a:rPr>
              <a:t>/</a:t>
            </a:r>
            <a:r>
              <a:rPr lang="es-ES" sz="2000" dirty="0" err="1">
                <a:solidFill>
                  <a:schemeClr val="bg1"/>
                </a:solidFill>
                <a:latin typeface="Calibri Light" panose="020F0302020204030204" pitchFamily="34" charset="0"/>
                <a:cs typeface="Calibri Light" panose="020F0302020204030204" pitchFamily="34" charset="0"/>
              </a:rPr>
              <a:t>sh</a:t>
            </a:r>
            <a:r>
              <a:rPr lang="es-ES" sz="2000" dirty="0">
                <a:solidFill>
                  <a:schemeClr val="bg1"/>
                </a:solidFill>
                <a:latin typeface="Calibri Light" panose="020F0302020204030204" pitchFamily="34" charset="0"/>
                <a:cs typeface="Calibri Light" panose="020F0302020204030204" pitchFamily="34" charset="0"/>
              </a:rPr>
              <a:t>");</a:t>
            </a: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a:solidFill>
                  <a:schemeClr val="bg1"/>
                </a:solidFill>
                <a:latin typeface="Calibri Light" panose="020F0302020204030204" pitchFamily="34" charset="0"/>
                <a:cs typeface="Calibri Light" panose="020F0302020204030204" pitchFamily="34" charset="0"/>
              </a:rPr>
              <a:t>vuln</a:t>
            </a:r>
            <a:r>
              <a:rPr lang="es-ES" sz="2000" b="1" dirty="0">
                <a:solidFill>
                  <a:schemeClr val="bg1"/>
                </a:solidFill>
                <a:latin typeface="Calibri Light" panose="020F0302020204030204" pitchFamily="34" charset="0"/>
                <a:cs typeface="Calibri Light" panose="020F0302020204030204" pitchFamily="34" charset="0"/>
              </a:rPr>
              <a:t>();</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return</a:t>
            </a:r>
            <a:r>
              <a:rPr lang="es-ES" sz="2000" dirty="0">
                <a:solidFill>
                  <a:schemeClr val="bg1"/>
                </a:solidFill>
                <a:latin typeface="Calibri Light" panose="020F0302020204030204" pitchFamily="34" charset="0"/>
                <a:cs typeface="Calibri Light" panose="020F0302020204030204" pitchFamily="34" charset="0"/>
              </a:rPr>
              <a:t> 0;</a:t>
            </a:r>
          </a:p>
          <a:p>
            <a:pPr marL="0" indent="0">
              <a:buNone/>
            </a:pPr>
            <a:r>
              <a:rPr lang="es-ES" sz="2000" dirty="0">
                <a:solidFill>
                  <a:schemeClr val="bg1"/>
                </a:solidFill>
                <a:latin typeface="Calibri Light" panose="020F0302020204030204" pitchFamily="34" charset="0"/>
                <a:cs typeface="Calibri Light" panose="020F0302020204030204" pitchFamily="34" charset="0"/>
              </a:rPr>
              <a:t>}</a:t>
            </a:r>
            <a:endParaRPr lang="es-ES" sz="2000"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4037412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En el caso de no disponer del código fuente de la aplicación se puede utilizar </a:t>
            </a:r>
            <a:r>
              <a:rPr lang="es-ES" sz="2000" dirty="0" err="1" smtClean="0">
                <a:solidFill>
                  <a:schemeClr val="bg1"/>
                </a:solidFill>
                <a:latin typeface="Calibri Light" panose="020F0302020204030204" pitchFamily="34" charset="0"/>
                <a:cs typeface="Calibri Light" panose="020F0302020204030204" pitchFamily="34" charset="0"/>
              </a:rPr>
              <a:t>radare</a:t>
            </a:r>
            <a:r>
              <a:rPr lang="es-ES" sz="2000" dirty="0" smtClean="0">
                <a:solidFill>
                  <a:schemeClr val="bg1"/>
                </a:solidFill>
                <a:latin typeface="Calibri Light" panose="020F0302020204030204" pitchFamily="34" charset="0"/>
                <a:cs typeface="Calibri Light" panose="020F0302020204030204" pitchFamily="34" charset="0"/>
              </a:rPr>
              <a:t> para analizar el código desensamblado. Primero información sobre el binario.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351584" y="2285999"/>
            <a:ext cx="3437873" cy="2126933"/>
          </a:xfrm>
          <a:prstGeom prst="rect">
            <a:avLst/>
          </a:prstGeom>
        </p:spPr>
      </p:pic>
      <p:pic>
        <p:nvPicPr>
          <p:cNvPr id="3" name="Imagen 2"/>
          <p:cNvPicPr>
            <a:picLocks noChangeAspect="1"/>
          </p:cNvPicPr>
          <p:nvPr/>
        </p:nvPicPr>
        <p:blipFill>
          <a:blip r:embed="rId3"/>
          <a:stretch>
            <a:fillRect/>
          </a:stretch>
        </p:blipFill>
        <p:spPr>
          <a:xfrm>
            <a:off x="6347460" y="2285999"/>
            <a:ext cx="2296679" cy="2834640"/>
          </a:xfrm>
          <a:prstGeom prst="rect">
            <a:avLst/>
          </a:prstGeom>
        </p:spPr>
      </p:pic>
    </p:spTree>
    <p:extLst>
      <p:ext uri="{BB962C8B-B14F-4D97-AF65-F5344CB8AC3E}">
        <p14:creationId xmlns:p14="http://schemas.microsoft.com/office/powerpoint/2010/main" val="33587174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Las cadenas que pudiesen contener.</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1637347" y="2299234"/>
            <a:ext cx="4207193" cy="2579155"/>
          </a:xfrm>
          <a:prstGeom prst="rect">
            <a:avLst/>
          </a:prstGeom>
        </p:spPr>
      </p:pic>
      <p:pic>
        <p:nvPicPr>
          <p:cNvPr id="8" name="Imagen 7"/>
          <p:cNvPicPr>
            <a:picLocks noChangeAspect="1"/>
          </p:cNvPicPr>
          <p:nvPr/>
        </p:nvPicPr>
        <p:blipFill>
          <a:blip r:embed="rId3"/>
          <a:stretch>
            <a:fillRect/>
          </a:stretch>
        </p:blipFill>
        <p:spPr>
          <a:xfrm>
            <a:off x="6019800" y="2299233"/>
            <a:ext cx="4506538" cy="2579155"/>
          </a:xfrm>
          <a:prstGeom prst="rect">
            <a:avLst/>
          </a:prstGeom>
        </p:spPr>
      </p:pic>
      <p:pic>
        <p:nvPicPr>
          <p:cNvPr id="9" name="Imagen 8"/>
          <p:cNvPicPr>
            <a:picLocks noChangeAspect="1"/>
          </p:cNvPicPr>
          <p:nvPr/>
        </p:nvPicPr>
        <p:blipFill>
          <a:blip r:embed="rId4"/>
          <a:stretch>
            <a:fillRect/>
          </a:stretch>
        </p:blipFill>
        <p:spPr>
          <a:xfrm>
            <a:off x="2057400" y="5046851"/>
            <a:ext cx="8077200" cy="514350"/>
          </a:xfrm>
          <a:prstGeom prst="rect">
            <a:avLst/>
          </a:prstGeom>
        </p:spPr>
      </p:pic>
    </p:spTree>
    <p:extLst>
      <p:ext uri="{BB962C8B-B14F-4D97-AF65-F5344CB8AC3E}">
        <p14:creationId xmlns:p14="http://schemas.microsoft.com/office/powerpoint/2010/main" val="34755595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Y su mapa de símbolos.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601110" y="1946670"/>
            <a:ext cx="4027003" cy="3288638"/>
          </a:xfrm>
          <a:prstGeom prst="rect">
            <a:avLst/>
          </a:prstGeom>
        </p:spPr>
      </p:pic>
      <p:pic>
        <p:nvPicPr>
          <p:cNvPr id="3" name="Imagen 2"/>
          <p:cNvPicPr>
            <a:picLocks noChangeAspect="1"/>
          </p:cNvPicPr>
          <p:nvPr/>
        </p:nvPicPr>
        <p:blipFill>
          <a:blip r:embed="rId3"/>
          <a:stretch>
            <a:fillRect/>
          </a:stretch>
        </p:blipFill>
        <p:spPr>
          <a:xfrm>
            <a:off x="5821895" y="1945618"/>
            <a:ext cx="5214405" cy="3289690"/>
          </a:xfrm>
          <a:prstGeom prst="rect">
            <a:avLst/>
          </a:prstGeom>
        </p:spPr>
      </p:pic>
    </p:spTree>
    <p:extLst>
      <p:ext uri="{BB962C8B-B14F-4D97-AF65-F5344CB8AC3E}">
        <p14:creationId xmlns:p14="http://schemas.microsoft.com/office/powerpoint/2010/main" val="20906991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A continuación con radare2 se realiza un análisis más completo.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3593306" y="1836602"/>
            <a:ext cx="5005388" cy="3723608"/>
          </a:xfrm>
          <a:prstGeom prst="rect">
            <a:avLst/>
          </a:prstGeom>
        </p:spPr>
      </p:pic>
    </p:spTree>
    <p:extLst>
      <p:ext uri="{BB962C8B-B14F-4D97-AF65-F5344CB8AC3E}">
        <p14:creationId xmlns:p14="http://schemas.microsoft.com/office/powerpoint/2010/main" val="15470572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Se debe de estudiar cada objeto del binario: Importaciones, relocalizaciones, secciones, segmentos, cadenas y símbolos.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825157" y="2547225"/>
            <a:ext cx="3015204" cy="2541242"/>
          </a:xfrm>
          <a:prstGeom prst="rect">
            <a:avLst/>
          </a:prstGeom>
        </p:spPr>
      </p:pic>
      <p:pic>
        <p:nvPicPr>
          <p:cNvPr id="4" name="Imagen 3"/>
          <p:cNvPicPr>
            <a:picLocks noChangeAspect="1"/>
          </p:cNvPicPr>
          <p:nvPr/>
        </p:nvPicPr>
        <p:blipFill>
          <a:blip r:embed="rId3"/>
          <a:stretch>
            <a:fillRect/>
          </a:stretch>
        </p:blipFill>
        <p:spPr>
          <a:xfrm>
            <a:off x="5619417" y="2225119"/>
            <a:ext cx="3968593" cy="1501163"/>
          </a:xfrm>
          <a:prstGeom prst="rect">
            <a:avLst/>
          </a:prstGeom>
        </p:spPr>
      </p:pic>
      <p:pic>
        <p:nvPicPr>
          <p:cNvPr id="6" name="Imagen 5"/>
          <p:cNvPicPr>
            <a:picLocks noChangeAspect="1"/>
          </p:cNvPicPr>
          <p:nvPr/>
        </p:nvPicPr>
        <p:blipFill>
          <a:blip r:embed="rId4"/>
          <a:stretch>
            <a:fillRect/>
          </a:stretch>
        </p:blipFill>
        <p:spPr>
          <a:xfrm>
            <a:off x="5619418" y="3924214"/>
            <a:ext cx="3968593" cy="1547210"/>
          </a:xfrm>
          <a:prstGeom prst="rect">
            <a:avLst/>
          </a:prstGeom>
        </p:spPr>
      </p:pic>
    </p:spTree>
    <p:extLst>
      <p:ext uri="{BB962C8B-B14F-4D97-AF65-F5344CB8AC3E}">
        <p14:creationId xmlns:p14="http://schemas.microsoft.com/office/powerpoint/2010/main" val="7853632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Para poder observar con detalle qué ocurre se realiza una búsqueda. El parámetro </a:t>
            </a:r>
            <a:r>
              <a:rPr lang="es-ES" sz="2000" b="1" dirty="0" err="1" smtClean="0">
                <a:solidFill>
                  <a:schemeClr val="bg1"/>
                </a:solidFill>
                <a:latin typeface="Calibri Light" panose="020F0302020204030204" pitchFamily="34" charset="0"/>
                <a:cs typeface="Calibri Light" panose="020F0302020204030204" pitchFamily="34" charset="0"/>
              </a:rPr>
              <a:t>puts</a:t>
            </a:r>
            <a:r>
              <a:rPr lang="es-ES" sz="2000" dirty="0" smtClean="0">
                <a:solidFill>
                  <a:schemeClr val="bg1"/>
                </a:solidFill>
                <a:latin typeface="Calibri Light" panose="020F0302020204030204" pitchFamily="34" charset="0"/>
                <a:cs typeface="Calibri Light" panose="020F0302020204030204" pitchFamily="34" charset="0"/>
              </a:rPr>
              <a:t> (vulnerable) depende del tamaño de la constante de </a:t>
            </a:r>
            <a:r>
              <a:rPr lang="es-ES" sz="2000" dirty="0" err="1" smtClean="0">
                <a:solidFill>
                  <a:schemeClr val="bg1"/>
                </a:solidFill>
                <a:latin typeface="Calibri Light" panose="020F0302020204030204" pitchFamily="34" charset="0"/>
                <a:cs typeface="Calibri Light" panose="020F0302020204030204" pitchFamily="34" charset="0"/>
              </a:rPr>
              <a:t>carácteres</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s</a:t>
            </a:r>
            <a:r>
              <a:rPr lang="es-ES" sz="2000" dirty="0" smtClean="0">
                <a:solidFill>
                  <a:schemeClr val="bg1"/>
                </a:solidFill>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3643312" y="2649883"/>
            <a:ext cx="4905375" cy="1238250"/>
          </a:xfrm>
          <a:prstGeom prst="rect">
            <a:avLst/>
          </a:prstGeom>
        </p:spPr>
      </p:pic>
    </p:spTree>
    <p:extLst>
      <p:ext uri="{BB962C8B-B14F-4D97-AF65-F5344CB8AC3E}">
        <p14:creationId xmlns:p14="http://schemas.microsoft.com/office/powerpoint/2010/main" val="32824649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Para poder observar con detalle qué ocurre se realiza una búsqueda se pueden ver funciones con el comando </a:t>
            </a:r>
            <a:r>
              <a:rPr lang="es-ES" sz="2000" b="1" dirty="0" err="1" smtClean="0">
                <a:solidFill>
                  <a:schemeClr val="bg1"/>
                </a:solidFill>
                <a:latin typeface="Calibri Light" panose="020F0302020204030204" pitchFamily="34" charset="0"/>
                <a:cs typeface="Calibri Light" panose="020F0302020204030204" pitchFamily="34" charset="0"/>
              </a:rPr>
              <a:t>pdf</a:t>
            </a:r>
            <a:r>
              <a:rPr lang="es-ES" sz="2000" dirty="0" smtClean="0">
                <a:solidFill>
                  <a:schemeClr val="bg1"/>
                </a:solidFill>
                <a:latin typeface="Calibri Light" panose="020F0302020204030204" pitchFamily="34" charset="0"/>
                <a:cs typeface="Calibri Light" panose="020F0302020204030204" pitchFamily="34" charset="0"/>
              </a:rPr>
              <a:t>. El parámetro </a:t>
            </a:r>
            <a:r>
              <a:rPr lang="es-ES" sz="2000" b="1" dirty="0" err="1" smtClean="0">
                <a:solidFill>
                  <a:schemeClr val="bg1"/>
                </a:solidFill>
                <a:latin typeface="Calibri Light" panose="020F0302020204030204" pitchFamily="34" charset="0"/>
                <a:cs typeface="Calibri Light" panose="020F0302020204030204" pitchFamily="34" charset="0"/>
              </a:rPr>
              <a:t>puts</a:t>
            </a:r>
            <a:r>
              <a:rPr lang="es-ES" sz="2000" dirty="0" smtClean="0">
                <a:solidFill>
                  <a:schemeClr val="bg1"/>
                </a:solidFill>
                <a:latin typeface="Calibri Light" panose="020F0302020204030204" pitchFamily="34" charset="0"/>
                <a:cs typeface="Calibri Light" panose="020F0302020204030204" pitchFamily="34" charset="0"/>
              </a:rPr>
              <a:t> (vulnerable) depende del tamaño de la constante de </a:t>
            </a:r>
            <a:r>
              <a:rPr lang="es-ES" sz="2000" dirty="0" err="1" smtClean="0">
                <a:solidFill>
                  <a:schemeClr val="bg1"/>
                </a:solidFill>
                <a:latin typeface="Calibri Light" panose="020F0302020204030204" pitchFamily="34" charset="0"/>
                <a:cs typeface="Calibri Light" panose="020F0302020204030204" pitchFamily="34" charset="0"/>
              </a:rPr>
              <a:t>carácteres</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s</a:t>
            </a:r>
            <a:r>
              <a:rPr lang="es-ES" sz="2000" dirty="0" smtClean="0">
                <a:solidFill>
                  <a:schemeClr val="bg1"/>
                </a:solidFill>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695325" y="2675000"/>
            <a:ext cx="10801350" cy="1933575"/>
          </a:xfrm>
          <a:prstGeom prst="rect">
            <a:avLst/>
          </a:prstGeom>
        </p:spPr>
      </p:pic>
    </p:spTree>
    <p:extLst>
      <p:ext uri="{BB962C8B-B14F-4D97-AF65-F5344CB8AC3E}">
        <p14:creationId xmlns:p14="http://schemas.microsoft.com/office/powerpoint/2010/main" val="14616856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La arquitectura de 64 bits ha introducido algunos nuevos registros que son usados con varios propósitos. Estos registros nuevos son llamados desde r8 a r15. En el caso de no tener control directo de alguno de dichos registros listados, entonces para pasar un parámetro a una función se debería de poder usar un registro de “uso general” cómo un intermediario y usar un “gadget” para pasar el valor contenido en el registro de “uso general” al registro “primario”.</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Introducción</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2308540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Si se comprueba en el mapa de símbolos de </a:t>
            </a:r>
            <a:r>
              <a:rPr lang="es-ES" sz="2000" dirty="0" err="1" smtClean="0">
                <a:solidFill>
                  <a:schemeClr val="bg1"/>
                </a:solidFill>
                <a:latin typeface="Calibri Light" panose="020F0302020204030204" pitchFamily="34" charset="0"/>
                <a:cs typeface="Calibri Light" panose="020F0302020204030204" pitchFamily="34" charset="0"/>
              </a:rPr>
              <a:t>vuln</a:t>
            </a:r>
            <a:r>
              <a:rPr lang="es-ES" sz="2000" dirty="0" smtClean="0">
                <a:solidFill>
                  <a:schemeClr val="bg1"/>
                </a:solidFill>
                <a:latin typeface="Calibri Light" panose="020F0302020204030204" pitchFamily="34" charset="0"/>
                <a:cs typeface="Calibri Light" panose="020F0302020204030204" pitchFamily="34" charset="0"/>
              </a:rPr>
              <a:t> se puede descubrir el valor de s: 400.</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797941" y="2037086"/>
            <a:ext cx="8596117" cy="3607753"/>
          </a:xfrm>
          <a:prstGeom prst="rect">
            <a:avLst/>
          </a:prstGeom>
        </p:spPr>
      </p:pic>
    </p:spTree>
    <p:extLst>
      <p:ext uri="{BB962C8B-B14F-4D97-AF65-F5344CB8AC3E}">
        <p14:creationId xmlns:p14="http://schemas.microsoft.com/office/powerpoint/2010/main" val="17976483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El problema que existe es que en la función </a:t>
            </a:r>
            <a:r>
              <a:rPr lang="es-ES" sz="2000" dirty="0" err="1" smtClean="0">
                <a:solidFill>
                  <a:schemeClr val="bg1"/>
                </a:solidFill>
                <a:latin typeface="Calibri Light" panose="020F0302020204030204" pitchFamily="34" charset="0"/>
                <a:cs typeface="Calibri Light" panose="020F0302020204030204" pitchFamily="34" charset="0"/>
              </a:rPr>
              <a:t>vuln</a:t>
            </a:r>
            <a:r>
              <a:rPr lang="es-ES" sz="2000" dirty="0" smtClean="0">
                <a:solidFill>
                  <a:schemeClr val="bg1"/>
                </a:solidFill>
                <a:latin typeface="Calibri Light" panose="020F0302020204030204" pitchFamily="34" charset="0"/>
                <a:cs typeface="Calibri Light" panose="020F0302020204030204" pitchFamily="34" charset="0"/>
              </a:rPr>
              <a:t>() cuando se realiza </a:t>
            </a:r>
            <a:r>
              <a:rPr lang="es-ES" sz="2000" dirty="0" err="1" smtClean="0">
                <a:solidFill>
                  <a:schemeClr val="bg1"/>
                </a:solidFill>
                <a:latin typeface="Calibri Light" panose="020F0302020204030204" pitchFamily="34" charset="0"/>
                <a:cs typeface="Calibri Light" panose="020F0302020204030204" pitchFamily="34" charset="0"/>
              </a:rPr>
              <a:t>read</a:t>
            </a:r>
            <a:r>
              <a:rPr lang="es-ES" sz="2000" dirty="0" smtClean="0">
                <a:solidFill>
                  <a:schemeClr val="bg1"/>
                </a:solidFill>
                <a:latin typeface="Calibri Light" panose="020F0302020204030204" pitchFamily="34" charset="0"/>
                <a:cs typeface="Calibri Light" panose="020F0302020204030204" pitchFamily="34" charset="0"/>
              </a:rPr>
              <a:t>() se pueden copiar 400 bytes en un buffer de </a:t>
            </a:r>
            <a:r>
              <a:rPr lang="es-ES" sz="2000" b="1" dirty="0" smtClean="0">
                <a:solidFill>
                  <a:schemeClr val="bg1"/>
                </a:solidFill>
                <a:latin typeface="Calibri Light" panose="020F0302020204030204" pitchFamily="34" charset="0"/>
                <a:cs typeface="Calibri Light" panose="020F0302020204030204" pitchFamily="34" charset="0"/>
              </a:rPr>
              <a:t>80 bytes</a:t>
            </a:r>
            <a:r>
              <a:rPr lang="es-ES" sz="2000" dirty="0" smtClean="0">
                <a:solidFill>
                  <a:schemeClr val="bg1"/>
                </a:solidFill>
                <a:latin typeface="Calibri Light" panose="020F0302020204030204" pitchFamily="34" charset="0"/>
                <a:cs typeface="Calibri Light" panose="020F0302020204030204" pitchFamily="34" charset="0"/>
              </a:rPr>
              <a:t> (sobran 320 ;) ). Técnicamente se pueden enviar 400 bytes, lo que crearía un buffer </a:t>
            </a:r>
            <a:r>
              <a:rPr lang="es-ES" sz="2000" dirty="0" err="1" smtClean="0">
                <a:solidFill>
                  <a:schemeClr val="bg1"/>
                </a:solidFill>
                <a:latin typeface="Calibri Light" panose="020F0302020204030204" pitchFamily="34" charset="0"/>
                <a:cs typeface="Calibri Light" panose="020F0302020204030204" pitchFamily="34" charset="0"/>
              </a:rPr>
              <a:t>overflow</a:t>
            </a:r>
            <a:r>
              <a:rPr lang="es-ES" sz="2000" dirty="0" smtClean="0">
                <a:solidFill>
                  <a:schemeClr val="bg1"/>
                </a:solidFill>
                <a:latin typeface="Calibri Light" panose="020F0302020204030204" pitchFamily="34" charset="0"/>
                <a:cs typeface="Calibri Light" panose="020F0302020204030204" pitchFamily="34" charset="0"/>
              </a:rPr>
              <a:t> y sobre escribiría el RIP (lo que conocíamos como EIP en 32 bits).</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Para ello se debe de hacer la prueba de concepto.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0463477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Se desactivará temporalmente ASLR para esta prueba de concepto</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Tras ello se comienza tratando el binario, comprobando el tipo de fichero que es.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327505" y="4137984"/>
            <a:ext cx="7536990" cy="926638"/>
          </a:xfrm>
          <a:prstGeom prst="rect">
            <a:avLst/>
          </a:prstGeom>
        </p:spPr>
      </p:pic>
      <p:pic>
        <p:nvPicPr>
          <p:cNvPr id="3" name="Imagen 2"/>
          <p:cNvPicPr>
            <a:picLocks noChangeAspect="1"/>
          </p:cNvPicPr>
          <p:nvPr/>
        </p:nvPicPr>
        <p:blipFill>
          <a:blip r:embed="rId3"/>
          <a:stretch>
            <a:fillRect/>
          </a:stretch>
        </p:blipFill>
        <p:spPr>
          <a:xfrm>
            <a:off x="2327505" y="1988589"/>
            <a:ext cx="7536990" cy="614943"/>
          </a:xfrm>
          <a:prstGeom prst="rect">
            <a:avLst/>
          </a:prstGeom>
        </p:spPr>
      </p:pic>
    </p:spTree>
    <p:extLst>
      <p:ext uri="{BB962C8B-B14F-4D97-AF65-F5344CB8AC3E}">
        <p14:creationId xmlns:p14="http://schemas.microsoft.com/office/powerpoint/2010/main" val="33502054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Tras la comprobación del tipo de fichero comienza la examinación mediante el depurador de Linux</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Lo más importante, las medidas de seguridad que tiene implementadas el fichero binario.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3673358" y="2099531"/>
            <a:ext cx="4845284" cy="797194"/>
          </a:xfrm>
          <a:prstGeom prst="rect">
            <a:avLst/>
          </a:prstGeom>
        </p:spPr>
      </p:pic>
      <p:pic>
        <p:nvPicPr>
          <p:cNvPr id="6" name="Imagen 5"/>
          <p:cNvPicPr>
            <a:picLocks noChangeAspect="1"/>
          </p:cNvPicPr>
          <p:nvPr/>
        </p:nvPicPr>
        <p:blipFill>
          <a:blip r:embed="rId3"/>
          <a:stretch>
            <a:fillRect/>
          </a:stretch>
        </p:blipFill>
        <p:spPr>
          <a:xfrm>
            <a:off x="4434505" y="3741126"/>
            <a:ext cx="3322990" cy="1923384"/>
          </a:xfrm>
          <a:prstGeom prst="rect">
            <a:avLst/>
          </a:prstGeom>
        </p:spPr>
      </p:pic>
    </p:spTree>
    <p:extLst>
      <p:ext uri="{BB962C8B-B14F-4D97-AF65-F5344CB8AC3E}">
        <p14:creationId xmlns:p14="http://schemas.microsoft.com/office/powerpoint/2010/main" val="5187856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Se creará un </a:t>
            </a:r>
            <a:r>
              <a:rPr lang="es-ES" sz="2000" dirty="0" err="1">
                <a:solidFill>
                  <a:schemeClr val="bg1"/>
                </a:solidFill>
                <a:latin typeface="Calibri Light" panose="020F0302020204030204" pitchFamily="34" charset="0"/>
                <a:cs typeface="Calibri Light" panose="020F0302020204030204" pitchFamily="34" charset="0"/>
              </a:rPr>
              <a:t>breakpoint</a:t>
            </a:r>
            <a:r>
              <a:rPr lang="es-ES" sz="2000" dirty="0">
                <a:solidFill>
                  <a:schemeClr val="bg1"/>
                </a:solidFill>
                <a:latin typeface="Calibri Light" panose="020F0302020204030204" pitchFamily="34" charset="0"/>
                <a:cs typeface="Calibri Light" panose="020F0302020204030204" pitchFamily="34" charset="0"/>
              </a:rPr>
              <a:t> en la función principal y se lanzará el ejecutable para comprobar el código.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896847" y="2324362"/>
            <a:ext cx="8614329" cy="1538273"/>
          </a:xfrm>
          <a:prstGeom prst="rect">
            <a:avLst/>
          </a:prstGeom>
        </p:spPr>
      </p:pic>
    </p:spTree>
    <p:extLst>
      <p:ext uri="{BB962C8B-B14F-4D97-AF65-F5344CB8AC3E}">
        <p14:creationId xmlns:p14="http://schemas.microsoft.com/office/powerpoint/2010/main" val="20790248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798823" y="1565372"/>
            <a:ext cx="5415539" cy="3961628"/>
          </a:xfrm>
          <a:prstGeom prst="rect">
            <a:avLst/>
          </a:prstGeom>
        </p:spPr>
      </p:pic>
      <p:pic>
        <p:nvPicPr>
          <p:cNvPr id="6" name="Imagen 5"/>
          <p:cNvPicPr>
            <a:picLocks noChangeAspect="1"/>
          </p:cNvPicPr>
          <p:nvPr/>
        </p:nvPicPr>
        <p:blipFill>
          <a:blip r:embed="rId3"/>
          <a:stretch>
            <a:fillRect/>
          </a:stretch>
        </p:blipFill>
        <p:spPr>
          <a:xfrm>
            <a:off x="6360218" y="1565372"/>
            <a:ext cx="5083229" cy="1365644"/>
          </a:xfrm>
          <a:prstGeom prst="rect">
            <a:avLst/>
          </a:prstGeom>
        </p:spPr>
      </p:pic>
    </p:spTree>
    <p:extLst>
      <p:ext uri="{BB962C8B-B14F-4D97-AF65-F5344CB8AC3E}">
        <p14:creationId xmlns:p14="http://schemas.microsoft.com/office/powerpoint/2010/main" val="14134887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Como se comentó anteriormente, se puede mandar 400 bytes a un buffer cuyo máximo es de 80.</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Una vez creado dicho patrón, se puede mandar.</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301783" y="2191256"/>
            <a:ext cx="9804457" cy="493339"/>
          </a:xfrm>
          <a:prstGeom prst="rect">
            <a:avLst/>
          </a:prstGeom>
        </p:spPr>
      </p:pic>
      <p:pic>
        <p:nvPicPr>
          <p:cNvPr id="4" name="Imagen 3"/>
          <p:cNvPicPr>
            <a:picLocks noChangeAspect="1"/>
          </p:cNvPicPr>
          <p:nvPr/>
        </p:nvPicPr>
        <p:blipFill>
          <a:blip r:embed="rId3"/>
          <a:stretch>
            <a:fillRect/>
          </a:stretch>
        </p:blipFill>
        <p:spPr>
          <a:xfrm>
            <a:off x="2235617" y="3272751"/>
            <a:ext cx="7720766" cy="1370550"/>
          </a:xfrm>
          <a:prstGeom prst="rect">
            <a:avLst/>
          </a:prstGeom>
        </p:spPr>
      </p:pic>
      <p:pic>
        <p:nvPicPr>
          <p:cNvPr id="6" name="Imagen 5"/>
          <p:cNvPicPr>
            <a:picLocks noChangeAspect="1"/>
          </p:cNvPicPr>
          <p:nvPr/>
        </p:nvPicPr>
        <p:blipFill>
          <a:blip r:embed="rId4"/>
          <a:stretch>
            <a:fillRect/>
          </a:stretch>
        </p:blipFill>
        <p:spPr>
          <a:xfrm>
            <a:off x="4445206" y="4997955"/>
            <a:ext cx="3301587" cy="368254"/>
          </a:xfrm>
          <a:prstGeom prst="rect">
            <a:avLst/>
          </a:prstGeom>
        </p:spPr>
      </p:pic>
    </p:spTree>
    <p:extLst>
      <p:ext uri="{BB962C8B-B14F-4D97-AF65-F5344CB8AC3E}">
        <p14:creationId xmlns:p14="http://schemas.microsoft.com/office/powerpoint/2010/main" val="9087575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606284" y="1836602"/>
            <a:ext cx="8979431" cy="3319098"/>
          </a:xfrm>
          <a:prstGeom prst="rect">
            <a:avLst/>
          </a:prstGeom>
        </p:spPr>
      </p:pic>
    </p:spTree>
    <p:extLst>
      <p:ext uri="{BB962C8B-B14F-4D97-AF65-F5344CB8AC3E}">
        <p14:creationId xmlns:p14="http://schemas.microsoft.com/office/powerpoint/2010/main" val="34878249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043350" y="2003872"/>
            <a:ext cx="10105300" cy="2859740"/>
          </a:xfrm>
          <a:prstGeom prst="rect">
            <a:avLst/>
          </a:prstGeom>
        </p:spPr>
      </p:pic>
    </p:spTree>
    <p:extLst>
      <p:ext uri="{BB962C8B-B14F-4D97-AF65-F5344CB8AC3E}">
        <p14:creationId xmlns:p14="http://schemas.microsoft.com/office/powerpoint/2010/main" val="4196412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Se puede observar cómo el RBP ha sido sobre escrito, lo cual es una señal de que el </a:t>
            </a:r>
            <a:r>
              <a:rPr lang="es-ES" sz="2000" dirty="0" err="1" smtClean="0">
                <a:solidFill>
                  <a:schemeClr val="bg1"/>
                </a:solidFill>
                <a:latin typeface="Calibri Light" panose="020F0302020204030204" pitchFamily="34" charset="0"/>
                <a:cs typeface="Calibri Light" panose="020F0302020204030204" pitchFamily="34" charset="0"/>
              </a:rPr>
              <a:t>bufer</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overflow</a:t>
            </a:r>
            <a:r>
              <a:rPr lang="es-ES" sz="2000" dirty="0" smtClean="0">
                <a:solidFill>
                  <a:schemeClr val="bg1"/>
                </a:solidFill>
                <a:latin typeface="Calibri Light" panose="020F0302020204030204" pitchFamily="34" charset="0"/>
                <a:cs typeface="Calibri Light" panose="020F0302020204030204" pitchFamily="34" charset="0"/>
              </a:rPr>
              <a:t> ha tenido éxito.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8" name="Imagen 7"/>
          <p:cNvPicPr>
            <a:picLocks noChangeAspect="1"/>
          </p:cNvPicPr>
          <p:nvPr/>
        </p:nvPicPr>
        <p:blipFill>
          <a:blip r:embed="rId2"/>
          <a:stretch>
            <a:fillRect/>
          </a:stretch>
        </p:blipFill>
        <p:spPr>
          <a:xfrm>
            <a:off x="2834266" y="2295379"/>
            <a:ext cx="6523468" cy="3041617"/>
          </a:xfrm>
          <a:prstGeom prst="rect">
            <a:avLst/>
          </a:prstGeom>
        </p:spPr>
      </p:pic>
    </p:spTree>
    <p:extLst>
      <p:ext uri="{BB962C8B-B14F-4D97-AF65-F5344CB8AC3E}">
        <p14:creationId xmlns:p14="http://schemas.microsoft.com/office/powerpoint/2010/main" val="4115065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a:solidFill>
                  <a:schemeClr val="bg1"/>
                </a:solidFill>
                <a:latin typeface="Calibri Light" panose="020F0302020204030204" pitchFamily="34" charset="0"/>
                <a:cs typeface="Calibri Light" panose="020F0302020204030204" pitchFamily="34" charset="0"/>
              </a:rPr>
              <a:t>En las arquitecturas de 32 bits, el puntero base </a:t>
            </a:r>
            <a:r>
              <a:rPr lang="es-ES" sz="2000" b="1" dirty="0">
                <a:solidFill>
                  <a:schemeClr val="bg1"/>
                </a:solidFill>
                <a:latin typeface="Calibri Light" panose="020F0302020204030204" pitchFamily="34" charset="0"/>
                <a:cs typeface="Calibri Light" panose="020F0302020204030204" pitchFamily="34" charset="0"/>
              </a:rPr>
              <a:t>(%EBP</a:t>
            </a:r>
            <a:r>
              <a:rPr lang="es-ES" sz="2000" dirty="0">
                <a:solidFill>
                  <a:schemeClr val="bg1"/>
                </a:solidFill>
                <a:latin typeface="Calibri Light" panose="020F0302020204030204" pitchFamily="34" charset="0"/>
                <a:cs typeface="Calibri Light" panose="020F0302020204030204" pitchFamily="34" charset="0"/>
              </a:rPr>
              <a:t>, ahora </a:t>
            </a:r>
            <a:r>
              <a:rPr lang="es-ES" sz="2000" b="1" dirty="0">
                <a:solidFill>
                  <a:schemeClr val="bg1"/>
                </a:solidFill>
                <a:latin typeface="Calibri Light" panose="020F0302020204030204" pitchFamily="34" charset="0"/>
                <a:cs typeface="Calibri Light" panose="020F0302020204030204" pitchFamily="34" charset="0"/>
              </a:rPr>
              <a:t>%RBP</a:t>
            </a:r>
            <a:r>
              <a:rPr lang="es-ES" sz="2000" dirty="0">
                <a:solidFill>
                  <a:schemeClr val="bg1"/>
                </a:solidFill>
                <a:latin typeface="Calibri Light" panose="020F0302020204030204" pitchFamily="34" charset="0"/>
                <a:cs typeface="Calibri Light" panose="020F0302020204030204" pitchFamily="34" charset="0"/>
              </a:rPr>
              <a:t>) se usaba para mantener un rastro de la base del marco actual de la </a:t>
            </a:r>
            <a:r>
              <a:rPr lang="es-ES" sz="2000"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frame</a:t>
            </a:r>
            <a:r>
              <a:rPr lang="es-ES" sz="2000" dirty="0">
                <a:solidFill>
                  <a:schemeClr val="bg1"/>
                </a:solidFill>
                <a:latin typeface="Calibri Light" panose="020F0302020204030204" pitchFamily="34" charset="0"/>
                <a:cs typeface="Calibri Light" panose="020F0302020204030204" pitchFamily="34" charset="0"/>
              </a:rPr>
              <a:t>), una función llamada salvaría el puntero base a la llamada acorde al actualizar el puntero base a su </a:t>
            </a:r>
            <a:r>
              <a:rPr lang="es-ES" sz="2000"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frame</a:t>
            </a:r>
            <a:r>
              <a:rPr lang="es-ES" sz="2000" dirty="0" smtClean="0">
                <a:solidFill>
                  <a:schemeClr val="bg1"/>
                </a:solidFill>
                <a:latin typeface="Calibri Light" panose="020F0302020204030204" pitchFamily="34" charset="0"/>
                <a:cs typeface="Calibri Light" panose="020F0302020204030204" pitchFamily="34" charset="0"/>
              </a:rPr>
              <a:t>.</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Con las arquitecturas de 64 bits esta práctica ha sido mayormente eliminada (a excepción de aquellos casos en los que el compilador no puede determinar a tiempo cuánto espacio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necesita para alojar una función en particular).</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Registros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7426089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92500" lnSpcReduction="10000"/>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En este caso para buscar el patrón en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se debe de utilizar otro tipo de comando, para utilizar a posteriori el buscador de patrones que incluye el depurador de Linux. Con el comando </a:t>
            </a:r>
            <a:r>
              <a:rPr lang="es-ES" sz="2000" b="1" dirty="0" smtClean="0">
                <a:solidFill>
                  <a:schemeClr val="bg1"/>
                </a:solidFill>
                <a:latin typeface="Calibri Light" panose="020F0302020204030204" pitchFamily="34" charset="0"/>
                <a:cs typeface="Calibri Light" panose="020F0302020204030204" pitchFamily="34" charset="0"/>
              </a:rPr>
              <a:t>x</a:t>
            </a:r>
            <a:r>
              <a:rPr lang="es-ES" sz="2000" dirty="0" smtClean="0">
                <a:solidFill>
                  <a:schemeClr val="bg1"/>
                </a:solidFill>
                <a:latin typeface="Calibri Light" panose="020F0302020204030204" pitchFamily="34" charset="0"/>
                <a:cs typeface="Calibri Light" panose="020F0302020204030204" pitchFamily="34" charset="0"/>
              </a:rPr>
              <a:t> se muestra las cadenas indicadas (</a:t>
            </a:r>
            <a:r>
              <a:rPr lang="es-ES" sz="2000" b="1" dirty="0">
                <a:solidFill>
                  <a:schemeClr val="bg1"/>
                </a:solidFill>
                <a:latin typeface="Calibri Light" panose="020F0302020204030204" pitchFamily="34" charset="0"/>
                <a:cs typeface="Calibri Light" panose="020F0302020204030204" pitchFamily="34" charset="0"/>
              </a:rPr>
              <a:t>$</a:t>
            </a:r>
            <a:r>
              <a:rPr lang="es-ES" sz="2000" b="1" dirty="0" err="1" smtClean="0">
                <a:solidFill>
                  <a:schemeClr val="bg1"/>
                </a:solidFill>
                <a:latin typeface="Calibri Light" panose="020F0302020204030204" pitchFamily="34" charset="0"/>
                <a:cs typeface="Calibri Light" panose="020F0302020204030204" pitchFamily="34" charset="0"/>
              </a:rPr>
              <a:t>rsp</a:t>
            </a:r>
            <a:r>
              <a:rPr lang="es-ES" sz="2000" dirty="0">
                <a:solidFill>
                  <a:schemeClr val="bg1"/>
                </a:solidFill>
                <a:latin typeface="Calibri Light" panose="020F0302020204030204" pitchFamily="34" charset="0"/>
                <a:cs typeface="Calibri Light" panose="020F0302020204030204" pitchFamily="34" charset="0"/>
              </a:rPr>
              <a:t>)</a:t>
            </a:r>
            <a:r>
              <a:rPr lang="es-ES" sz="2000" dirty="0" smtClean="0">
                <a:solidFill>
                  <a:schemeClr val="bg1"/>
                </a:solidFill>
                <a:latin typeface="Calibri Light" panose="020F0302020204030204" pitchFamily="34" charset="0"/>
                <a:cs typeface="Calibri Light" panose="020F0302020204030204" pitchFamily="34" charset="0"/>
              </a:rPr>
              <a:t> en la memoria, mostrando su valor cómo palabra </a:t>
            </a:r>
            <a:r>
              <a:rPr lang="es-ES" sz="2000" dirty="0" err="1" smtClean="0">
                <a:solidFill>
                  <a:schemeClr val="bg1"/>
                </a:solidFill>
                <a:latin typeface="Calibri Light" panose="020F0302020204030204" pitchFamily="34" charset="0"/>
                <a:cs typeface="Calibri Light" panose="020F0302020204030204" pitchFamily="34" charset="0"/>
              </a:rPr>
              <a:t>hexadecimale</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err="1" smtClean="0">
                <a:solidFill>
                  <a:schemeClr val="bg1"/>
                </a:solidFill>
                <a:latin typeface="Calibri Light" panose="020F0302020204030204" pitchFamily="34" charset="0"/>
                <a:cs typeface="Calibri Light" panose="020F0302020204030204" pitchFamily="34" charset="0"/>
              </a:rPr>
              <a:t>wx</a:t>
            </a:r>
            <a:r>
              <a:rPr lang="es-ES" sz="2000" dirty="0" smtClean="0">
                <a:solidFill>
                  <a:schemeClr val="bg1"/>
                </a:solidFill>
                <a:latin typeface="Calibri Light" panose="020F0302020204030204" pitchFamily="34" charset="0"/>
                <a:cs typeface="Calibri Light" panose="020F0302020204030204" pitchFamily="34" charset="0"/>
              </a:rPr>
              <a:t>)</a:t>
            </a:r>
            <a:endParaRPr lang="es-ES" sz="2000" b="1"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Esto significa que el </a:t>
            </a:r>
            <a:r>
              <a:rPr lang="es-ES" sz="2000" b="1" dirty="0" smtClean="0">
                <a:solidFill>
                  <a:schemeClr val="bg1"/>
                </a:solidFill>
                <a:latin typeface="Calibri Light" panose="020F0302020204030204" pitchFamily="34" charset="0"/>
                <a:cs typeface="Calibri Light" panose="020F0302020204030204" pitchFamily="34" charset="0"/>
              </a:rPr>
              <a:t>RIP</a:t>
            </a:r>
            <a:r>
              <a:rPr lang="es-ES" sz="2000" dirty="0" smtClean="0">
                <a:solidFill>
                  <a:schemeClr val="bg1"/>
                </a:solidFill>
                <a:latin typeface="Calibri Light" panose="020F0302020204030204" pitchFamily="34" charset="0"/>
                <a:cs typeface="Calibri Light" panose="020F0302020204030204" pitchFamily="34" charset="0"/>
              </a:rPr>
              <a:t> está en la posición 104, por lo que se puede comenzar la siguiente fase de depuración.</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3416635" y="2500501"/>
            <a:ext cx="5358730" cy="1612698"/>
          </a:xfrm>
          <a:prstGeom prst="rect">
            <a:avLst/>
          </a:prstGeom>
        </p:spPr>
      </p:pic>
    </p:spTree>
    <p:extLst>
      <p:ext uri="{BB962C8B-B14F-4D97-AF65-F5344CB8AC3E}">
        <p14:creationId xmlns:p14="http://schemas.microsoft.com/office/powerpoint/2010/main" val="5423017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Tal y cómo se hizo en el módulo 2 con </a:t>
            </a:r>
            <a:r>
              <a:rPr lang="es-ES" sz="2000" dirty="0" err="1" smtClean="0">
                <a:solidFill>
                  <a:schemeClr val="bg1"/>
                </a:solidFill>
                <a:latin typeface="Calibri Light" panose="020F0302020204030204" pitchFamily="34" charset="0"/>
                <a:cs typeface="Calibri Light" panose="020F0302020204030204" pitchFamily="34" charset="0"/>
              </a:rPr>
              <a:t>vulnserver</a:t>
            </a:r>
            <a:r>
              <a:rPr lang="es-ES" sz="2000" dirty="0" smtClean="0">
                <a:solidFill>
                  <a:schemeClr val="bg1"/>
                </a:solidFill>
                <a:latin typeface="Calibri Light" panose="020F0302020204030204" pitchFamily="34" charset="0"/>
                <a:cs typeface="Calibri Light" panose="020F0302020204030204" pitchFamily="34" charset="0"/>
              </a:rPr>
              <a:t>, a continuación se escribirá un patrón de 104 caracteres para desbordar la pila (A), caracteres que se deben de corresponder con la posición del RIP (B), y los demás caracteres que llenaran el total del búfer (C).</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6" name="Imagen 5"/>
          <p:cNvPicPr>
            <a:picLocks noChangeAspect="1"/>
          </p:cNvPicPr>
          <p:nvPr/>
        </p:nvPicPr>
        <p:blipFill>
          <a:blip r:embed="rId2"/>
          <a:stretch>
            <a:fillRect/>
          </a:stretch>
        </p:blipFill>
        <p:spPr>
          <a:xfrm>
            <a:off x="2093928" y="3015760"/>
            <a:ext cx="8220167" cy="1844525"/>
          </a:xfrm>
          <a:prstGeom prst="rect">
            <a:avLst/>
          </a:prstGeom>
        </p:spPr>
      </p:pic>
    </p:spTree>
    <p:extLst>
      <p:ext uri="{BB962C8B-B14F-4D97-AF65-F5344CB8AC3E}">
        <p14:creationId xmlns:p14="http://schemas.microsoft.com/office/powerpoint/2010/main" val="8056469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Dicho contenido se vuelca a un fichero y se repite el proceso anterior pero utilizando el fichero que acabamos de crear.</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8" name="Imagen 7"/>
          <p:cNvPicPr>
            <a:picLocks noChangeAspect="1"/>
          </p:cNvPicPr>
          <p:nvPr/>
        </p:nvPicPr>
        <p:blipFill>
          <a:blip r:embed="rId2"/>
          <a:stretch>
            <a:fillRect/>
          </a:stretch>
        </p:blipFill>
        <p:spPr>
          <a:xfrm>
            <a:off x="3083156" y="2127737"/>
            <a:ext cx="6025688" cy="3426625"/>
          </a:xfrm>
          <a:prstGeom prst="rect">
            <a:avLst/>
          </a:prstGeom>
        </p:spPr>
      </p:pic>
    </p:spTree>
    <p:extLst>
      <p:ext uri="{BB962C8B-B14F-4D97-AF65-F5344CB8AC3E}">
        <p14:creationId xmlns:p14="http://schemas.microsoft.com/office/powerpoint/2010/main" val="13405564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Comprobando los resultados se puede observar que se ha sobre escrito el </a:t>
            </a:r>
            <a:r>
              <a:rPr lang="es-ES" sz="2000" b="1" dirty="0" smtClean="0">
                <a:solidFill>
                  <a:schemeClr val="bg1"/>
                </a:solidFill>
                <a:latin typeface="Calibri Light" panose="020F0302020204030204" pitchFamily="34" charset="0"/>
                <a:cs typeface="Calibri Light" panose="020F0302020204030204" pitchFamily="34" charset="0"/>
              </a:rPr>
              <a:t>RIP</a:t>
            </a:r>
            <a:r>
              <a:rPr lang="es-ES" sz="2000" dirty="0" smtClean="0">
                <a:solidFill>
                  <a:schemeClr val="bg1"/>
                </a:solidFill>
                <a:latin typeface="Calibri Light" panose="020F0302020204030204" pitchFamily="34" charset="0"/>
                <a:cs typeface="Calibri Light" panose="020F0302020204030204" pitchFamily="34" charset="0"/>
              </a:rPr>
              <a:t> correctamente.</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711270" y="2384611"/>
            <a:ext cx="8769460" cy="2875233"/>
          </a:xfrm>
          <a:prstGeom prst="rect">
            <a:avLst/>
          </a:prstGeom>
        </p:spPr>
      </p:pic>
    </p:spTree>
    <p:extLst>
      <p:ext uri="{BB962C8B-B14F-4D97-AF65-F5344CB8AC3E}">
        <p14:creationId xmlns:p14="http://schemas.microsoft.com/office/powerpoint/2010/main" val="19381546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A sabiendas que se puede sobre escribir el RIP se puede incluir la dirección offset de llamadas maliciosas. Para ello el truco es aprovecharse de las </a:t>
            </a:r>
            <a:r>
              <a:rPr lang="es-ES" sz="2000" b="1" dirty="0" smtClean="0">
                <a:solidFill>
                  <a:schemeClr val="bg1"/>
                </a:solidFill>
                <a:latin typeface="Calibri Light" panose="020F0302020204030204" pitchFamily="34" charset="0"/>
                <a:cs typeface="Calibri Light" panose="020F0302020204030204" pitchFamily="34" charset="0"/>
              </a:rPr>
              <a:t>variables del entorno del usuario actual</a:t>
            </a:r>
            <a:r>
              <a:rPr lang="es-ES" sz="2000" dirty="0" smtClean="0">
                <a:solidFill>
                  <a:schemeClr val="bg1"/>
                </a:solidFill>
                <a:latin typeface="Calibri Light" panose="020F0302020204030204" pitchFamily="34" charset="0"/>
                <a:cs typeface="Calibri Light" panose="020F0302020204030204" pitchFamily="34" charset="0"/>
              </a:rPr>
              <a:t>. Estas (de permitir su cambio en el interprete de comandos que se está usando) serán donde alberguemos el código malicioso de una </a:t>
            </a:r>
            <a:r>
              <a:rPr lang="es-ES" sz="2000" dirty="0" err="1" smtClean="0">
                <a:solidFill>
                  <a:schemeClr val="bg1"/>
                </a:solidFill>
                <a:latin typeface="Calibri Light" panose="020F0302020204030204" pitchFamily="34" charset="0"/>
                <a:cs typeface="Calibri Light" panose="020F0302020204030204" pitchFamily="34" charset="0"/>
              </a:rPr>
              <a:t>shell</a:t>
            </a:r>
            <a:r>
              <a:rPr lang="es-ES" sz="2000" dirty="0" smtClean="0">
                <a:solidFill>
                  <a:schemeClr val="bg1"/>
                </a:solidFill>
                <a:latin typeface="Calibri Light" panose="020F0302020204030204" pitchFamily="34" charset="0"/>
                <a:cs typeface="Calibri Light" panose="020F0302020204030204" pitchFamily="34" charset="0"/>
              </a:rPr>
              <a:t> cuyo tamaño sea lo suficientemente pequeña para que quepa en el tamaño restante del búfer (290 caracteres en “teoría”).</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2061380" y="3604315"/>
            <a:ext cx="8285264" cy="1757695"/>
          </a:xfrm>
          <a:prstGeom prst="rect">
            <a:avLst/>
          </a:prstGeom>
        </p:spPr>
      </p:pic>
    </p:spTree>
    <p:extLst>
      <p:ext uri="{BB962C8B-B14F-4D97-AF65-F5344CB8AC3E}">
        <p14:creationId xmlns:p14="http://schemas.microsoft.com/office/powerpoint/2010/main" val="33331162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2897424"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En el siguiente </a:t>
            </a:r>
            <a:r>
              <a:rPr lang="es-ES" sz="2000" dirty="0" smtClean="0">
                <a:solidFill>
                  <a:schemeClr val="bg1"/>
                </a:solidFill>
                <a:latin typeface="Calibri Light" panose="020F0302020204030204" pitchFamily="34" charset="0"/>
                <a:cs typeface="Calibri Light" panose="020F0302020204030204" pitchFamily="34" charset="0"/>
                <a:hlinkClick r:id="rId2"/>
              </a:rPr>
              <a:t>enlace</a:t>
            </a:r>
            <a:r>
              <a:rPr lang="es-ES" sz="2000" dirty="0" smtClean="0">
                <a:solidFill>
                  <a:schemeClr val="bg1"/>
                </a:solidFill>
                <a:latin typeface="Calibri Light" panose="020F0302020204030204" pitchFamily="34" charset="0"/>
                <a:cs typeface="Calibri Light" panose="020F0302020204030204" pitchFamily="34" charset="0"/>
              </a:rPr>
              <a:t> se puede localizar una </a:t>
            </a:r>
            <a:r>
              <a:rPr lang="es-ES" sz="2000" dirty="0" err="1" smtClean="0">
                <a:solidFill>
                  <a:schemeClr val="bg1"/>
                </a:solidFill>
                <a:latin typeface="Calibri Light" panose="020F0302020204030204" pitchFamily="34" charset="0"/>
                <a:cs typeface="Calibri Light" panose="020F0302020204030204" pitchFamily="34" charset="0"/>
              </a:rPr>
              <a:t>shell</a:t>
            </a:r>
            <a:r>
              <a:rPr lang="es-ES" sz="2000" dirty="0" smtClean="0">
                <a:solidFill>
                  <a:schemeClr val="bg1"/>
                </a:solidFill>
                <a:latin typeface="Calibri Light" panose="020F0302020204030204" pitchFamily="34" charset="0"/>
                <a:cs typeface="Calibri Light" panose="020F0302020204030204" pitchFamily="34" charset="0"/>
              </a:rPr>
              <a:t> de poco tamaño.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3"/>
          <a:stretch>
            <a:fillRect/>
          </a:stretch>
        </p:blipFill>
        <p:spPr>
          <a:xfrm>
            <a:off x="5816080" y="1412776"/>
            <a:ext cx="3831421" cy="3286712"/>
          </a:xfrm>
          <a:prstGeom prst="rect">
            <a:avLst/>
          </a:prstGeom>
        </p:spPr>
      </p:pic>
      <p:pic>
        <p:nvPicPr>
          <p:cNvPr id="8" name="Imagen 7"/>
          <p:cNvPicPr>
            <a:picLocks noChangeAspect="1"/>
          </p:cNvPicPr>
          <p:nvPr/>
        </p:nvPicPr>
        <p:blipFill>
          <a:blip r:embed="rId4"/>
          <a:stretch>
            <a:fillRect/>
          </a:stretch>
        </p:blipFill>
        <p:spPr>
          <a:xfrm>
            <a:off x="524112" y="5125240"/>
            <a:ext cx="11143776" cy="334819"/>
          </a:xfrm>
          <a:prstGeom prst="rect">
            <a:avLst/>
          </a:prstGeom>
        </p:spPr>
      </p:pic>
    </p:spTree>
    <p:extLst>
      <p:ext uri="{BB962C8B-B14F-4D97-AF65-F5344CB8AC3E}">
        <p14:creationId xmlns:p14="http://schemas.microsoft.com/office/powerpoint/2010/main" val="1195163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lnSpcReduction="10000"/>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Tras ello hay que buscar la cadena que se corresponde al nuevo valor del entorno de usuario.</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Con usar la herramienta </a:t>
            </a:r>
            <a:r>
              <a:rPr lang="es-ES" sz="2000" b="1" dirty="0" err="1" smtClean="0">
                <a:solidFill>
                  <a:schemeClr val="bg1"/>
                </a:solidFill>
                <a:latin typeface="Calibri Light" panose="020F0302020204030204" pitchFamily="34" charset="0"/>
                <a:cs typeface="Calibri Light" panose="020F0302020204030204" pitchFamily="34" charset="0"/>
                <a:hlinkClick r:id="rId2"/>
              </a:rPr>
              <a:t>getenvaddr</a:t>
            </a:r>
            <a:r>
              <a:rPr lang="es-ES" sz="2000" dirty="0" smtClean="0">
                <a:solidFill>
                  <a:schemeClr val="bg1"/>
                </a:solidFill>
                <a:latin typeface="Calibri Light" panose="020F0302020204030204" pitchFamily="34" charset="0"/>
                <a:cs typeface="Calibri Light" panose="020F0302020204030204" pitchFamily="34" charset="0"/>
              </a:rPr>
              <a:t> se puede averiguar que dirección tendrá dicha variable</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3"/>
          <a:stretch>
            <a:fillRect/>
          </a:stretch>
        </p:blipFill>
        <p:spPr>
          <a:xfrm>
            <a:off x="1605821" y="2044388"/>
            <a:ext cx="9196382" cy="2203055"/>
          </a:xfrm>
          <a:prstGeom prst="rect">
            <a:avLst/>
          </a:prstGeom>
        </p:spPr>
      </p:pic>
      <p:pic>
        <p:nvPicPr>
          <p:cNvPr id="8" name="Imagen 7"/>
          <p:cNvPicPr>
            <a:picLocks noChangeAspect="1"/>
          </p:cNvPicPr>
          <p:nvPr/>
        </p:nvPicPr>
        <p:blipFill>
          <a:blip r:embed="rId4"/>
          <a:stretch>
            <a:fillRect/>
          </a:stretch>
        </p:blipFill>
        <p:spPr>
          <a:xfrm>
            <a:off x="3867756" y="4790643"/>
            <a:ext cx="4456488" cy="924364"/>
          </a:xfrm>
          <a:prstGeom prst="rect">
            <a:avLst/>
          </a:prstGeom>
        </p:spPr>
      </p:pic>
    </p:spTree>
    <p:extLst>
      <p:ext uri="{BB962C8B-B14F-4D97-AF65-F5344CB8AC3E}">
        <p14:creationId xmlns:p14="http://schemas.microsoft.com/office/powerpoint/2010/main" val="9949848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A sabiendas de esto se puede modificar el fichero que se creó con dicha dirección offset. Tras eso se prueba el funcionamiento del código del </a:t>
            </a:r>
            <a:r>
              <a:rPr lang="es-ES" sz="2000" dirty="0" err="1" smtClean="0">
                <a:solidFill>
                  <a:schemeClr val="bg1"/>
                </a:solidFill>
                <a:latin typeface="Calibri Light" panose="020F0302020204030204" pitchFamily="34" charset="0"/>
                <a:cs typeface="Calibri Light" panose="020F0302020204030204" pitchFamily="34" charset="0"/>
              </a:rPr>
              <a:t>exploit</a:t>
            </a:r>
            <a:r>
              <a:rPr lang="es-ES" sz="2000" dirty="0" smtClean="0">
                <a:solidFill>
                  <a:schemeClr val="bg1"/>
                </a:solidFill>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err="1" smtClean="0">
                <a:ln w="12700">
                  <a:solidFill>
                    <a:schemeClr val="bg1"/>
                  </a:solidFill>
                </a:ln>
                <a:solidFill>
                  <a:schemeClr val="bg1"/>
                </a:solidFill>
              </a:rPr>
              <a:t>Stack</a:t>
            </a:r>
            <a:r>
              <a:rPr lang="es-ES" dirty="0" smtClean="0">
                <a:ln w="12700">
                  <a:solidFill>
                    <a:schemeClr val="bg1"/>
                  </a:solidFill>
                </a:ln>
                <a:solidFill>
                  <a:schemeClr val="bg1"/>
                </a:solidFill>
              </a:rPr>
              <a:t> </a:t>
            </a:r>
            <a:r>
              <a:rPr lang="es-ES" dirty="0" err="1" smtClean="0">
                <a:ln w="12700">
                  <a:solidFill>
                    <a:schemeClr val="bg1"/>
                  </a:solidFill>
                </a:ln>
                <a:solidFill>
                  <a:schemeClr val="bg1"/>
                </a:solidFill>
              </a:rPr>
              <a:t>Smashing</a:t>
            </a:r>
            <a:r>
              <a:rPr lang="es-ES" dirty="0" smtClean="0">
                <a:ln w="12700">
                  <a:solidFill>
                    <a:schemeClr val="bg1"/>
                  </a:solidFill>
                </a:ln>
                <a:solidFill>
                  <a:schemeClr val="bg1"/>
                </a:solidFill>
              </a:rPr>
              <a:t> en 64 bits</a:t>
            </a:r>
            <a:endParaRPr lang="es-ES" dirty="0">
              <a:ln w="12700">
                <a:solidFill>
                  <a:schemeClr val="bg1"/>
                </a:solidFill>
              </a:ln>
              <a:solidFill>
                <a:schemeClr val="bg1"/>
              </a:solidFill>
            </a:endParaRPr>
          </a:p>
        </p:txBody>
      </p:sp>
      <p:pic>
        <p:nvPicPr>
          <p:cNvPr id="9" name="Imagen 8"/>
          <p:cNvPicPr>
            <a:picLocks noChangeAspect="1"/>
          </p:cNvPicPr>
          <p:nvPr/>
        </p:nvPicPr>
        <p:blipFill>
          <a:blip r:embed="rId2"/>
          <a:stretch>
            <a:fillRect/>
          </a:stretch>
        </p:blipFill>
        <p:spPr>
          <a:xfrm>
            <a:off x="4230433" y="2016872"/>
            <a:ext cx="3731134" cy="1826969"/>
          </a:xfrm>
          <a:prstGeom prst="rect">
            <a:avLst/>
          </a:prstGeom>
        </p:spPr>
      </p:pic>
      <p:pic>
        <p:nvPicPr>
          <p:cNvPr id="10" name="Imagen 9"/>
          <p:cNvPicPr>
            <a:picLocks noChangeAspect="1"/>
          </p:cNvPicPr>
          <p:nvPr/>
        </p:nvPicPr>
        <p:blipFill>
          <a:blip r:embed="rId3"/>
          <a:stretch>
            <a:fillRect/>
          </a:stretch>
        </p:blipFill>
        <p:spPr>
          <a:xfrm>
            <a:off x="2945854" y="3958168"/>
            <a:ext cx="6516315" cy="1707163"/>
          </a:xfrm>
          <a:prstGeom prst="rect">
            <a:avLst/>
          </a:prstGeom>
        </p:spPr>
      </p:pic>
    </p:spTree>
    <p:extLst>
      <p:ext uri="{BB962C8B-B14F-4D97-AF65-F5344CB8AC3E}">
        <p14:creationId xmlns:p14="http://schemas.microsoft.com/office/powerpoint/2010/main" val="14583115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En esta ocasión se utilizará el mismo tipo de binario, pero con la diferencia de que éste tendrá habilitado la protección NX en su compilación. Comprobemos su código fuente y medidas con las que se ha compilado</a:t>
            </a:r>
            <a:r>
              <a:rPr lang="es-ES" sz="1800" dirty="0">
                <a:solidFill>
                  <a:schemeClr val="bg1"/>
                </a:solidFill>
                <a:latin typeface="Calibri Light" panose="020F0302020204030204" pitchFamily="34" charset="0"/>
                <a:cs typeface="Calibri Light" panose="020F0302020204030204" pitchFamily="34" charset="0"/>
              </a:rPr>
              <a:t>. Para deshabilitar ASLR recuerda que es con el siguiente comando en la interfaz de comandos de Linux. </a:t>
            </a:r>
          </a:p>
          <a:p>
            <a:pPr marL="0" indent="0">
              <a:buNone/>
            </a:pPr>
            <a:r>
              <a:rPr lang="es-ES" sz="1800" b="1" dirty="0">
                <a:solidFill>
                  <a:schemeClr val="bg1"/>
                </a:solidFill>
                <a:latin typeface="Calibri Light" panose="020F0302020204030204" pitchFamily="34" charset="0"/>
                <a:cs typeface="Calibri Light" panose="020F0302020204030204" pitchFamily="34" charset="0"/>
              </a:rPr>
              <a:t>echo 0 &gt; /</a:t>
            </a:r>
            <a:r>
              <a:rPr lang="es-ES" sz="1800" b="1" dirty="0" err="1">
                <a:solidFill>
                  <a:schemeClr val="bg1"/>
                </a:solidFill>
                <a:latin typeface="Calibri Light" panose="020F0302020204030204" pitchFamily="34" charset="0"/>
                <a:cs typeface="Calibri Light" panose="020F0302020204030204" pitchFamily="34" charset="0"/>
              </a:rPr>
              <a:t>proc</a:t>
            </a:r>
            <a:r>
              <a:rPr lang="es-ES" sz="1800" b="1" dirty="0">
                <a:solidFill>
                  <a:schemeClr val="bg1"/>
                </a:solidFill>
                <a:latin typeface="Calibri Light" panose="020F0302020204030204" pitchFamily="34" charset="0"/>
                <a:cs typeface="Calibri Light" panose="020F0302020204030204" pitchFamily="34" charset="0"/>
              </a:rPr>
              <a:t>/</a:t>
            </a:r>
            <a:r>
              <a:rPr lang="es-ES" sz="1800" b="1" dirty="0" err="1">
                <a:solidFill>
                  <a:schemeClr val="bg1"/>
                </a:solidFill>
                <a:latin typeface="Calibri Light" panose="020F0302020204030204" pitchFamily="34" charset="0"/>
                <a:cs typeface="Calibri Light" panose="020F0302020204030204" pitchFamily="34" charset="0"/>
              </a:rPr>
              <a:t>sys</a:t>
            </a:r>
            <a:r>
              <a:rPr lang="es-ES" sz="1800" b="1" dirty="0">
                <a:solidFill>
                  <a:schemeClr val="bg1"/>
                </a:solidFill>
                <a:latin typeface="Calibri Light" panose="020F0302020204030204" pitchFamily="34" charset="0"/>
                <a:cs typeface="Calibri Light" panose="020F0302020204030204" pitchFamily="34" charset="0"/>
              </a:rPr>
              <a:t>/</a:t>
            </a:r>
            <a:r>
              <a:rPr lang="es-ES" sz="1800" b="1" dirty="0" err="1">
                <a:solidFill>
                  <a:schemeClr val="bg1"/>
                </a:solidFill>
                <a:latin typeface="Calibri Light" panose="020F0302020204030204" pitchFamily="34" charset="0"/>
                <a:cs typeface="Calibri Light" panose="020F0302020204030204" pitchFamily="34" charset="0"/>
              </a:rPr>
              <a:t>kernel</a:t>
            </a:r>
            <a:r>
              <a:rPr lang="es-ES" sz="1800" b="1" dirty="0">
                <a:solidFill>
                  <a:schemeClr val="bg1"/>
                </a:solidFill>
                <a:latin typeface="Calibri Light" panose="020F0302020204030204" pitchFamily="34" charset="0"/>
                <a:cs typeface="Calibri Light" panose="020F0302020204030204" pitchFamily="34" charset="0"/>
              </a:rPr>
              <a:t>/</a:t>
            </a:r>
            <a:r>
              <a:rPr lang="es-ES" sz="1800" b="1" dirty="0" err="1">
                <a:solidFill>
                  <a:schemeClr val="bg1"/>
                </a:solidFill>
                <a:latin typeface="Calibri Light" panose="020F0302020204030204" pitchFamily="34" charset="0"/>
                <a:cs typeface="Calibri Light" panose="020F0302020204030204" pitchFamily="34" charset="0"/>
              </a:rPr>
              <a:t>randomize_va_space</a:t>
            </a: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r>
              <a:rPr lang="es-ES" sz="1800" dirty="0">
                <a:solidFill>
                  <a:schemeClr val="bg1"/>
                </a:solidFill>
                <a:latin typeface="Calibri Light" panose="020F0302020204030204" pitchFamily="34" charset="0"/>
                <a:cs typeface="Calibri Light" panose="020F0302020204030204" pitchFamily="34" charset="0"/>
              </a:rPr>
              <a:t>O mediante la configuración del propio </a:t>
            </a:r>
            <a:r>
              <a:rPr lang="es-ES" sz="1800" dirty="0" err="1">
                <a:solidFill>
                  <a:schemeClr val="bg1"/>
                </a:solidFill>
                <a:latin typeface="Calibri Light" panose="020F0302020204030204" pitchFamily="34" charset="0"/>
                <a:cs typeface="Calibri Light" panose="020F0302020204030204" pitchFamily="34" charset="0"/>
              </a:rPr>
              <a:t>gdb</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r>
              <a:rPr lang="es-ES" sz="1800" b="1" dirty="0">
                <a:solidFill>
                  <a:schemeClr val="bg1"/>
                </a:solidFill>
                <a:latin typeface="Calibri Light" panose="020F0302020204030204" pitchFamily="34" charset="0"/>
                <a:cs typeface="Calibri Light" panose="020F0302020204030204" pitchFamily="34" charset="0"/>
              </a:rPr>
              <a:t>set </a:t>
            </a:r>
            <a:r>
              <a:rPr lang="es-ES" sz="1800" b="1" dirty="0" err="1">
                <a:solidFill>
                  <a:schemeClr val="bg1"/>
                </a:solidFill>
                <a:latin typeface="Calibri Light" panose="020F0302020204030204" pitchFamily="34" charset="0"/>
                <a:cs typeface="Calibri Light" panose="020F0302020204030204" pitchFamily="34" charset="0"/>
              </a:rPr>
              <a:t>disable-randomization</a:t>
            </a:r>
            <a:r>
              <a:rPr lang="es-ES" sz="1800" b="1" dirty="0">
                <a:solidFill>
                  <a:schemeClr val="bg1"/>
                </a:solidFill>
                <a:latin typeface="Calibri Light" panose="020F0302020204030204" pitchFamily="34" charset="0"/>
                <a:cs typeface="Calibri Light" panose="020F0302020204030204" pitchFamily="34" charset="0"/>
              </a:rPr>
              <a:t> </a:t>
            </a:r>
            <a:r>
              <a:rPr lang="es-ES" sz="1800" b="1" dirty="0" err="1">
                <a:solidFill>
                  <a:schemeClr val="bg1"/>
                </a:solidFill>
                <a:latin typeface="Calibri Light" panose="020F0302020204030204" pitchFamily="34" charset="0"/>
                <a:cs typeface="Calibri Light" panose="020F0302020204030204" pitchFamily="34" charset="0"/>
              </a:rPr>
              <a:t>on</a:t>
            </a: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r>
              <a:rPr lang="es-ES" sz="1800" dirty="0">
                <a:solidFill>
                  <a:schemeClr val="bg1"/>
                </a:solidFill>
                <a:latin typeface="Calibri Light" panose="020F0302020204030204" pitchFamily="34" charset="0"/>
                <a:cs typeface="Calibri Light" panose="020F0302020204030204" pitchFamily="34" charset="0"/>
              </a:rPr>
              <a:t>El código fuente del binario es el que se presenta en la siguiente </a:t>
            </a:r>
            <a:r>
              <a:rPr lang="es-ES" sz="1800" dirty="0" err="1">
                <a:solidFill>
                  <a:schemeClr val="bg1"/>
                </a:solidFill>
                <a:latin typeface="Calibri Light" panose="020F0302020204030204" pitchFamily="34" charset="0"/>
                <a:cs typeface="Calibri Light" panose="020F0302020204030204" pitchFamily="34" charset="0"/>
              </a:rPr>
              <a:t>slide</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Evasión de NX</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289169" y="4019261"/>
            <a:ext cx="5206956" cy="694033"/>
          </a:xfrm>
          <a:prstGeom prst="rect">
            <a:avLst/>
          </a:prstGeom>
        </p:spPr>
      </p:pic>
      <p:pic>
        <p:nvPicPr>
          <p:cNvPr id="3" name="Imagen 2"/>
          <p:cNvPicPr>
            <a:picLocks noChangeAspect="1"/>
          </p:cNvPicPr>
          <p:nvPr/>
        </p:nvPicPr>
        <p:blipFill>
          <a:blip r:embed="rId3"/>
          <a:stretch>
            <a:fillRect/>
          </a:stretch>
        </p:blipFill>
        <p:spPr>
          <a:xfrm>
            <a:off x="7688716" y="4019261"/>
            <a:ext cx="2158993" cy="1256240"/>
          </a:xfrm>
          <a:prstGeom prst="rect">
            <a:avLst/>
          </a:prstGeom>
        </p:spPr>
      </p:pic>
    </p:spTree>
    <p:extLst>
      <p:ext uri="{BB962C8B-B14F-4D97-AF65-F5344CB8AC3E}">
        <p14:creationId xmlns:p14="http://schemas.microsoft.com/office/powerpoint/2010/main" val="32446802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fontScale="62500" lnSpcReduction="20000"/>
          </a:bodyPr>
          <a:lstStyle/>
          <a:p>
            <a:pPr marL="0" indent="0">
              <a:buNone/>
            </a:pPr>
            <a:r>
              <a:rPr lang="es-ES" sz="2000" dirty="0" err="1" smtClean="0">
                <a:solidFill>
                  <a:schemeClr val="bg1"/>
                </a:solidFill>
                <a:latin typeface="Calibri Light" panose="020F0302020204030204" pitchFamily="34" charset="0"/>
                <a:cs typeface="Calibri Light" panose="020F0302020204030204" pitchFamily="34" charset="0"/>
              </a:rPr>
              <a:t>int</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vuln</a:t>
            </a:r>
            <a:r>
              <a:rPr lang="es-ES" sz="2000" dirty="0">
                <a:solidFill>
                  <a:schemeClr val="bg1"/>
                </a:solidFill>
                <a:latin typeface="Calibri Light" panose="020F0302020204030204" pitchFamily="34" charset="0"/>
                <a:cs typeface="Calibri Light" panose="020F0302020204030204" pitchFamily="34" charset="0"/>
              </a:rPr>
              <a:t>() {</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b="1" dirty="0" err="1">
                <a:solidFill>
                  <a:schemeClr val="bg1"/>
                </a:solidFill>
                <a:latin typeface="Calibri Light" panose="020F0302020204030204" pitchFamily="34" charset="0"/>
                <a:cs typeface="Calibri Light" panose="020F0302020204030204" pitchFamily="34" charset="0"/>
              </a:rPr>
              <a:t>char</a:t>
            </a: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a:solidFill>
                  <a:schemeClr val="bg1"/>
                </a:solidFill>
                <a:latin typeface="Calibri Light" panose="020F0302020204030204" pitchFamily="34" charset="0"/>
                <a:cs typeface="Calibri Light" panose="020F0302020204030204" pitchFamily="34" charset="0"/>
              </a:rPr>
              <a:t>buf</a:t>
            </a:r>
            <a:r>
              <a:rPr lang="es-ES" sz="2000" b="1" dirty="0">
                <a:solidFill>
                  <a:schemeClr val="bg1"/>
                </a:solidFill>
                <a:latin typeface="Calibri Light" panose="020F0302020204030204" pitchFamily="34" charset="0"/>
                <a:cs typeface="Calibri Light" panose="020F0302020204030204" pitchFamily="34" charset="0"/>
              </a:rPr>
              <a:t>[80];</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int</a:t>
            </a:r>
            <a:r>
              <a:rPr lang="es-ES" sz="2000" dirty="0">
                <a:solidFill>
                  <a:schemeClr val="bg1"/>
                </a:solidFill>
                <a:latin typeface="Calibri Light" panose="020F0302020204030204" pitchFamily="34" charset="0"/>
                <a:cs typeface="Calibri Light" panose="020F0302020204030204" pitchFamily="34" charset="0"/>
              </a:rPr>
              <a:t> r;</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b="1" dirty="0">
                <a:solidFill>
                  <a:schemeClr val="bg1"/>
                </a:solidFill>
                <a:latin typeface="Calibri Light" panose="020F0302020204030204" pitchFamily="34" charset="0"/>
                <a:cs typeface="Calibri Light" panose="020F0302020204030204" pitchFamily="34" charset="0"/>
              </a:rPr>
              <a:t>r = </a:t>
            </a:r>
            <a:r>
              <a:rPr lang="es-ES" sz="2000" b="1" dirty="0" err="1">
                <a:solidFill>
                  <a:schemeClr val="bg1"/>
                </a:solidFill>
                <a:latin typeface="Calibri Light" panose="020F0302020204030204" pitchFamily="34" charset="0"/>
                <a:cs typeface="Calibri Light" panose="020F0302020204030204" pitchFamily="34" charset="0"/>
              </a:rPr>
              <a:t>read</a:t>
            </a:r>
            <a:r>
              <a:rPr lang="es-ES" sz="2000" b="1" dirty="0">
                <a:solidFill>
                  <a:schemeClr val="bg1"/>
                </a:solidFill>
                <a:latin typeface="Calibri Light" panose="020F0302020204030204" pitchFamily="34" charset="0"/>
                <a:cs typeface="Calibri Light" panose="020F0302020204030204" pitchFamily="34" charset="0"/>
              </a:rPr>
              <a:t>(0, </a:t>
            </a:r>
            <a:r>
              <a:rPr lang="es-ES" sz="2000" b="1" dirty="0" err="1">
                <a:solidFill>
                  <a:schemeClr val="bg1"/>
                </a:solidFill>
                <a:latin typeface="Calibri Light" panose="020F0302020204030204" pitchFamily="34" charset="0"/>
                <a:cs typeface="Calibri Light" panose="020F0302020204030204" pitchFamily="34" charset="0"/>
              </a:rPr>
              <a:t>buf</a:t>
            </a:r>
            <a:r>
              <a:rPr lang="es-ES" sz="2000" b="1" dirty="0">
                <a:solidFill>
                  <a:schemeClr val="bg1"/>
                </a:solidFill>
                <a:latin typeface="Calibri Light" panose="020F0302020204030204" pitchFamily="34" charset="0"/>
                <a:cs typeface="Calibri Light" panose="020F0302020204030204" pitchFamily="34" charset="0"/>
              </a:rPr>
              <a:t>, 400);</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printf</a:t>
            </a:r>
            <a:r>
              <a:rPr lang="es-ES" sz="2000" dirty="0">
                <a:solidFill>
                  <a:schemeClr val="bg1"/>
                </a:solidFill>
                <a:latin typeface="Calibri Light" panose="020F0302020204030204" pitchFamily="34" charset="0"/>
                <a:cs typeface="Calibri Light" panose="020F0302020204030204" pitchFamily="34" charset="0"/>
              </a:rPr>
              <a:t>("\</a:t>
            </a:r>
            <a:r>
              <a:rPr lang="es-ES" sz="2000" dirty="0" err="1">
                <a:solidFill>
                  <a:schemeClr val="bg1"/>
                </a:solidFill>
                <a:latin typeface="Calibri Light" panose="020F0302020204030204" pitchFamily="34" charset="0"/>
                <a:cs typeface="Calibri Light" panose="020F0302020204030204" pitchFamily="34" charset="0"/>
              </a:rPr>
              <a:t>nRead</a:t>
            </a:r>
            <a:r>
              <a:rPr lang="es-ES" sz="2000" dirty="0">
                <a:solidFill>
                  <a:schemeClr val="bg1"/>
                </a:solidFill>
                <a:latin typeface="Calibri Light" panose="020F0302020204030204" pitchFamily="34" charset="0"/>
                <a:cs typeface="Calibri Light" panose="020F0302020204030204" pitchFamily="34" charset="0"/>
              </a:rPr>
              <a:t> %d bytes. </a:t>
            </a:r>
            <a:r>
              <a:rPr lang="es-ES" sz="2000" dirty="0" err="1">
                <a:solidFill>
                  <a:schemeClr val="bg1"/>
                </a:solidFill>
                <a:latin typeface="Calibri Light" panose="020F0302020204030204" pitchFamily="34" charset="0"/>
                <a:cs typeface="Calibri Light" panose="020F0302020204030204" pitchFamily="34" charset="0"/>
              </a:rPr>
              <a:t>buf</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is</a:t>
            </a:r>
            <a:r>
              <a:rPr lang="es-ES" sz="2000" dirty="0">
                <a:solidFill>
                  <a:schemeClr val="bg1"/>
                </a:solidFill>
                <a:latin typeface="Calibri Light" panose="020F0302020204030204" pitchFamily="34" charset="0"/>
                <a:cs typeface="Calibri Light" panose="020F0302020204030204" pitchFamily="34" charset="0"/>
              </a:rPr>
              <a:t> %s\n", r, </a:t>
            </a:r>
            <a:r>
              <a:rPr lang="es-ES" sz="2000" dirty="0" err="1">
                <a:solidFill>
                  <a:schemeClr val="bg1"/>
                </a:solidFill>
                <a:latin typeface="Calibri Light" panose="020F0302020204030204" pitchFamily="34" charset="0"/>
                <a:cs typeface="Calibri Light" panose="020F0302020204030204" pitchFamily="34" charset="0"/>
              </a:rPr>
              <a:t>buf</a:t>
            </a:r>
            <a:r>
              <a:rPr lang="es-ES" sz="2000" dirty="0">
                <a:solidFill>
                  <a:schemeClr val="bg1"/>
                </a:solidFill>
                <a:latin typeface="Calibri Light" panose="020F0302020204030204" pitchFamily="34" charset="0"/>
                <a:cs typeface="Calibri Light" panose="020F0302020204030204" pitchFamily="34" charset="0"/>
              </a:rPr>
              <a:t>);</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puts</a:t>
            </a:r>
            <a:r>
              <a:rPr lang="es-ES" sz="2000" dirty="0">
                <a:solidFill>
                  <a:schemeClr val="bg1"/>
                </a:solidFill>
                <a:latin typeface="Calibri Light" panose="020F0302020204030204" pitchFamily="34" charset="0"/>
                <a:cs typeface="Calibri Light" panose="020F0302020204030204" pitchFamily="34" charset="0"/>
              </a:rPr>
              <a:t>("No </a:t>
            </a:r>
            <a:r>
              <a:rPr lang="es-ES" sz="2000" dirty="0" err="1">
                <a:solidFill>
                  <a:schemeClr val="bg1"/>
                </a:solidFill>
                <a:latin typeface="Calibri Light" panose="020F0302020204030204" pitchFamily="34" charset="0"/>
                <a:cs typeface="Calibri Light" panose="020F0302020204030204" pitchFamily="34" charset="0"/>
              </a:rPr>
              <a:t>shell</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for</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you</a:t>
            </a:r>
            <a:r>
              <a:rPr lang="es-ES" sz="2000" dirty="0">
                <a:solidFill>
                  <a:schemeClr val="bg1"/>
                </a:solidFill>
                <a:latin typeface="Calibri Light" panose="020F0302020204030204" pitchFamily="34" charset="0"/>
                <a:cs typeface="Calibri Light" panose="020F0302020204030204" pitchFamily="34" charset="0"/>
              </a:rPr>
              <a:t> :(");</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return</a:t>
            </a:r>
            <a:r>
              <a:rPr lang="es-ES" sz="2000" dirty="0">
                <a:solidFill>
                  <a:schemeClr val="bg1"/>
                </a:solidFill>
                <a:latin typeface="Calibri Light" panose="020F0302020204030204" pitchFamily="34" charset="0"/>
                <a:cs typeface="Calibri Light" panose="020F0302020204030204" pitchFamily="34" charset="0"/>
              </a:rPr>
              <a:t> 0;</a:t>
            </a:r>
          </a:p>
          <a:p>
            <a:pPr marL="0" indent="0">
              <a:buNone/>
            </a:pPr>
            <a:r>
              <a:rPr lang="es-ES" sz="2000" dirty="0">
                <a:solidFill>
                  <a:schemeClr val="bg1"/>
                </a:solidFill>
                <a:latin typeface="Calibri Light" panose="020F0302020204030204" pitchFamily="34" charset="0"/>
                <a:cs typeface="Calibri Light" panose="020F0302020204030204" pitchFamily="34" charset="0"/>
              </a:rPr>
              <a:t>}</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err="1">
                <a:solidFill>
                  <a:schemeClr val="bg1"/>
                </a:solidFill>
                <a:latin typeface="Calibri Light" panose="020F0302020204030204" pitchFamily="34" charset="0"/>
                <a:cs typeface="Calibri Light" panose="020F0302020204030204" pitchFamily="34" charset="0"/>
              </a:rPr>
              <a:t>int</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main</a:t>
            </a:r>
            <a:r>
              <a:rPr lang="es-ES" sz="2000" dirty="0">
                <a:solidFill>
                  <a:schemeClr val="bg1"/>
                </a:solidFill>
                <a:latin typeface="Calibri Light" panose="020F0302020204030204" pitchFamily="34" charset="0"/>
                <a:cs typeface="Calibri Light" panose="020F0302020204030204" pitchFamily="34" charset="0"/>
              </a:rPr>
              <a:t>(</a:t>
            </a:r>
            <a:r>
              <a:rPr lang="es-ES" sz="2000" dirty="0" err="1">
                <a:solidFill>
                  <a:schemeClr val="bg1"/>
                </a:solidFill>
                <a:latin typeface="Calibri Light" panose="020F0302020204030204" pitchFamily="34" charset="0"/>
                <a:cs typeface="Calibri Light" panose="020F0302020204030204" pitchFamily="34" charset="0"/>
              </a:rPr>
              <a:t>int</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argc</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char</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argv</a:t>
            </a:r>
            <a:r>
              <a:rPr lang="es-ES" sz="2000" dirty="0">
                <a:solidFill>
                  <a:schemeClr val="bg1"/>
                </a:solidFill>
                <a:latin typeface="Calibri Light" panose="020F0302020204030204" pitchFamily="34" charset="0"/>
                <a:cs typeface="Calibri Light" panose="020F0302020204030204" pitchFamily="34" charset="0"/>
              </a:rPr>
              <a:t>[]) {</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printf</a:t>
            </a:r>
            <a:r>
              <a:rPr lang="es-ES" sz="2000" dirty="0">
                <a:solidFill>
                  <a:schemeClr val="bg1"/>
                </a:solidFill>
                <a:latin typeface="Calibri Light" panose="020F0302020204030204" pitchFamily="34" charset="0"/>
                <a:cs typeface="Calibri Light" panose="020F0302020204030204" pitchFamily="34" charset="0"/>
              </a:rPr>
              <a:t>("Try to </a:t>
            </a:r>
            <a:r>
              <a:rPr lang="es-ES" sz="2000" dirty="0" err="1">
                <a:solidFill>
                  <a:schemeClr val="bg1"/>
                </a:solidFill>
                <a:latin typeface="Calibri Light" panose="020F0302020204030204" pitchFamily="34" charset="0"/>
                <a:cs typeface="Calibri Light" panose="020F0302020204030204" pitchFamily="34" charset="0"/>
              </a:rPr>
              <a:t>exec</a:t>
            </a: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bin</a:t>
            </a:r>
            <a:r>
              <a:rPr lang="es-ES" sz="2000" dirty="0">
                <a:solidFill>
                  <a:schemeClr val="bg1"/>
                </a:solidFill>
                <a:latin typeface="Calibri Light" panose="020F0302020204030204" pitchFamily="34" charset="0"/>
                <a:cs typeface="Calibri Light" panose="020F0302020204030204" pitchFamily="34" charset="0"/>
              </a:rPr>
              <a:t>/</a:t>
            </a:r>
            <a:r>
              <a:rPr lang="es-ES" sz="2000" dirty="0" err="1">
                <a:solidFill>
                  <a:schemeClr val="bg1"/>
                </a:solidFill>
                <a:latin typeface="Calibri Light" panose="020F0302020204030204" pitchFamily="34" charset="0"/>
                <a:cs typeface="Calibri Light" panose="020F0302020204030204" pitchFamily="34" charset="0"/>
              </a:rPr>
              <a:t>sh</a:t>
            </a:r>
            <a:r>
              <a:rPr lang="es-ES" sz="2000" dirty="0">
                <a:solidFill>
                  <a:schemeClr val="bg1"/>
                </a:solidFill>
                <a:latin typeface="Calibri Light" panose="020F0302020204030204" pitchFamily="34" charset="0"/>
                <a:cs typeface="Calibri Light" panose="020F0302020204030204" pitchFamily="34" charset="0"/>
              </a:rPr>
              <a:t>");</a:t>
            </a:r>
          </a:p>
          <a:p>
            <a:pPr marL="0" indent="0">
              <a:buNone/>
            </a:pPr>
            <a:r>
              <a:rPr lang="es-ES" sz="2000" b="1" dirty="0">
                <a:solidFill>
                  <a:schemeClr val="bg1"/>
                </a:solidFill>
                <a:latin typeface="Calibri Light" panose="020F0302020204030204" pitchFamily="34" charset="0"/>
                <a:cs typeface="Calibri Light" panose="020F0302020204030204" pitchFamily="34" charset="0"/>
              </a:rPr>
              <a:t>    </a:t>
            </a:r>
            <a:r>
              <a:rPr lang="es-ES" sz="2000" b="1" dirty="0" err="1">
                <a:solidFill>
                  <a:schemeClr val="bg1"/>
                </a:solidFill>
                <a:latin typeface="Calibri Light" panose="020F0302020204030204" pitchFamily="34" charset="0"/>
                <a:cs typeface="Calibri Light" panose="020F0302020204030204" pitchFamily="34" charset="0"/>
              </a:rPr>
              <a:t>vuln</a:t>
            </a:r>
            <a:r>
              <a:rPr lang="es-ES" sz="2000" b="1" dirty="0">
                <a:solidFill>
                  <a:schemeClr val="bg1"/>
                </a:solidFill>
                <a:latin typeface="Calibri Light" panose="020F0302020204030204" pitchFamily="34" charset="0"/>
                <a:cs typeface="Calibri Light" panose="020F0302020204030204" pitchFamily="34" charset="0"/>
              </a:rPr>
              <a:t>();</a:t>
            </a:r>
          </a:p>
          <a:p>
            <a:pPr marL="0" indent="0">
              <a:buNone/>
            </a:pPr>
            <a:r>
              <a:rPr lang="es-ES" sz="2000" dirty="0">
                <a:solidFill>
                  <a:schemeClr val="bg1"/>
                </a:solidFill>
                <a:latin typeface="Calibri Light" panose="020F0302020204030204" pitchFamily="34" charset="0"/>
                <a:cs typeface="Calibri Light" panose="020F0302020204030204" pitchFamily="34" charset="0"/>
              </a:rPr>
              <a:t>    </a:t>
            </a:r>
            <a:r>
              <a:rPr lang="es-ES" sz="2000" dirty="0" err="1">
                <a:solidFill>
                  <a:schemeClr val="bg1"/>
                </a:solidFill>
                <a:latin typeface="Calibri Light" panose="020F0302020204030204" pitchFamily="34" charset="0"/>
                <a:cs typeface="Calibri Light" panose="020F0302020204030204" pitchFamily="34" charset="0"/>
              </a:rPr>
              <a:t>return</a:t>
            </a:r>
            <a:r>
              <a:rPr lang="es-ES" sz="2000" dirty="0">
                <a:solidFill>
                  <a:schemeClr val="bg1"/>
                </a:solidFill>
                <a:latin typeface="Calibri Light" panose="020F0302020204030204" pitchFamily="34" charset="0"/>
                <a:cs typeface="Calibri Light" panose="020F0302020204030204" pitchFamily="34" charset="0"/>
              </a:rPr>
              <a:t> 0;</a:t>
            </a:r>
          </a:p>
          <a:p>
            <a:pPr marL="0" indent="0">
              <a:buNone/>
            </a:pPr>
            <a:r>
              <a:rPr lang="es-ES" sz="2000" dirty="0">
                <a:solidFill>
                  <a:schemeClr val="bg1"/>
                </a:solidFill>
                <a:latin typeface="Calibri Light" panose="020F0302020204030204" pitchFamily="34" charset="0"/>
                <a:cs typeface="Calibri Light" panose="020F0302020204030204" pitchFamily="34" charset="0"/>
              </a:rPr>
              <a:t>}</a:t>
            </a:r>
            <a:endParaRPr lang="es-ES" sz="2000"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Evasión de NX</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5031920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lnSpcReduction="10000"/>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Hay 16 registros de 64 bit en x86-64: </a:t>
            </a:r>
            <a:r>
              <a:rPr lang="es-ES" sz="2000" b="1" dirty="0" smtClean="0">
                <a:solidFill>
                  <a:schemeClr val="bg1"/>
                </a:solidFill>
                <a:latin typeface="Calibri Light" panose="020F0302020204030204" pitchFamily="34" charset="0"/>
                <a:cs typeface="Calibri Light" panose="020F0302020204030204" pitchFamily="34" charset="0"/>
              </a:rPr>
              <a:t>%RAX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%RBX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%RCX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%RDX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%RDI</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%RSI</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%RBP</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%RSP</a:t>
            </a:r>
            <a:r>
              <a:rPr lang="es-ES" sz="2000" dirty="0" smtClean="0">
                <a:solidFill>
                  <a:schemeClr val="bg1"/>
                </a:solidFill>
                <a:latin typeface="Calibri Light" panose="020F0302020204030204" pitchFamily="34" charset="0"/>
                <a:cs typeface="Calibri Light" panose="020F0302020204030204" pitchFamily="34" charset="0"/>
              </a:rPr>
              <a:t>, junto </a:t>
            </a:r>
            <a:r>
              <a:rPr lang="es-ES" sz="2000" b="1" dirty="0" smtClean="0">
                <a:solidFill>
                  <a:schemeClr val="bg1"/>
                </a:solidFill>
                <a:latin typeface="Calibri Light" panose="020F0302020204030204" pitchFamily="34" charset="0"/>
                <a:cs typeface="Calibri Light" panose="020F0302020204030204" pitchFamily="34" charset="0"/>
              </a:rPr>
              <a:t>%R8 al %R15</a:t>
            </a:r>
            <a:r>
              <a:rPr lang="es-ES" sz="2000" dirty="0" smtClean="0">
                <a:solidFill>
                  <a:schemeClr val="bg1"/>
                </a:solidFill>
                <a:latin typeface="Calibri Light" panose="020F0302020204030204" pitchFamily="34" charset="0"/>
                <a:cs typeface="Calibri Light" panose="020F0302020204030204" pitchFamily="34" charset="0"/>
              </a:rPr>
              <a:t>. De todos estos </a:t>
            </a:r>
            <a:r>
              <a:rPr lang="es-ES" sz="2000" b="1" dirty="0" smtClean="0">
                <a:solidFill>
                  <a:schemeClr val="bg1"/>
                </a:solidFill>
                <a:latin typeface="Calibri Light" panose="020F0302020204030204" pitchFamily="34" charset="0"/>
                <a:cs typeface="Calibri Light" panose="020F0302020204030204" pitchFamily="34" charset="0"/>
              </a:rPr>
              <a:t>%RAX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%RCX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%RDX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%RDI</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%RSI</a:t>
            </a:r>
            <a:r>
              <a:rPr lang="es-ES" sz="2000" dirty="0" smtClean="0">
                <a:solidFill>
                  <a:schemeClr val="bg1"/>
                </a:solidFill>
                <a:latin typeface="Calibri Light" panose="020F0302020204030204" pitchFamily="34" charset="0"/>
                <a:cs typeface="Calibri Light" panose="020F0302020204030204" pitchFamily="34" charset="0"/>
              </a:rPr>
              <a:t> y del </a:t>
            </a:r>
            <a:r>
              <a:rPr lang="es-ES" sz="2000" b="1" dirty="0" smtClean="0">
                <a:solidFill>
                  <a:schemeClr val="bg1"/>
                </a:solidFill>
                <a:latin typeface="Calibri Light" panose="020F0302020204030204" pitchFamily="34" charset="0"/>
                <a:cs typeface="Calibri Light" panose="020F0302020204030204" pitchFamily="34" charset="0"/>
              </a:rPr>
              <a:t>%R8 al %R11</a:t>
            </a:r>
            <a:r>
              <a:rPr lang="es-ES" sz="2000" dirty="0" smtClean="0">
                <a:solidFill>
                  <a:schemeClr val="bg1"/>
                </a:solidFill>
                <a:latin typeface="Calibri Light" panose="020F0302020204030204" pitchFamily="34" charset="0"/>
                <a:cs typeface="Calibri Light" panose="020F0302020204030204" pitchFamily="34" charset="0"/>
              </a:rPr>
              <a:t> se consideran registros </a:t>
            </a:r>
            <a:r>
              <a:rPr lang="es-ES" sz="2000" smtClean="0">
                <a:solidFill>
                  <a:schemeClr val="bg1"/>
                </a:solidFill>
                <a:latin typeface="Calibri Light" panose="020F0302020204030204" pitchFamily="34" charset="0"/>
                <a:cs typeface="Calibri Light" panose="020F0302020204030204" pitchFamily="34" charset="0"/>
              </a:rPr>
              <a:t>callee-save</a:t>
            </a:r>
            <a:r>
              <a:rPr lang="es-ES" sz="2000" dirty="0" smtClean="0">
                <a:solidFill>
                  <a:schemeClr val="bg1"/>
                </a:solidFill>
                <a:latin typeface="Calibri Light" panose="020F0302020204030204" pitchFamily="34" charset="0"/>
                <a:cs typeface="Calibri Light" panose="020F0302020204030204" pitchFamily="34" charset="0"/>
              </a:rPr>
              <a:t>, lo que significa que estos no son necesariamente almacenadas de funciones/llamadas.</a:t>
            </a: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%RAX </a:t>
            </a:r>
            <a:r>
              <a:rPr lang="es-ES" sz="2000" dirty="0" smtClean="0">
                <a:solidFill>
                  <a:schemeClr val="bg1"/>
                </a:solidFill>
                <a:latin typeface="Calibri Light" panose="020F0302020204030204" pitchFamily="34" charset="0"/>
                <a:cs typeface="Calibri Light" panose="020F0302020204030204" pitchFamily="34" charset="0"/>
              </a:rPr>
              <a:t>es utilizado para almacenar el valor de retorno de una función (de existir y no sobrepasar la longitud de 64 bits, los tipos de retorno largos son estructuras que son devueltas usando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a:t>
            </a: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%RBX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%RBP</a:t>
            </a:r>
            <a:r>
              <a:rPr lang="es-ES" sz="2000" dirty="0" smtClean="0">
                <a:solidFill>
                  <a:schemeClr val="bg1"/>
                </a:solidFill>
                <a:latin typeface="Calibri Light" panose="020F0302020204030204" pitchFamily="34" charset="0"/>
                <a:cs typeface="Calibri Light" panose="020F0302020204030204" pitchFamily="34" charset="0"/>
              </a:rPr>
              <a:t> y del </a:t>
            </a:r>
            <a:r>
              <a:rPr lang="es-ES" sz="2000" b="1" dirty="0" smtClean="0">
                <a:solidFill>
                  <a:schemeClr val="bg1"/>
                </a:solidFill>
                <a:latin typeface="Calibri Light" panose="020F0302020204030204" pitchFamily="34" charset="0"/>
                <a:cs typeface="Calibri Light" panose="020F0302020204030204" pitchFamily="34" charset="0"/>
              </a:rPr>
              <a:t>%R12 al %R15</a:t>
            </a:r>
            <a:r>
              <a:rPr lang="es-ES" sz="2000" dirty="0" smtClean="0">
                <a:solidFill>
                  <a:schemeClr val="bg1"/>
                </a:solidFill>
                <a:latin typeface="Calibri Light" panose="020F0302020204030204" pitchFamily="34" charset="0"/>
                <a:cs typeface="Calibri Light" panose="020F0302020204030204" pitchFamily="34" charset="0"/>
              </a:rPr>
              <a:t> son llamados registros </a:t>
            </a:r>
            <a:r>
              <a:rPr lang="es-ES" sz="2000" dirty="0" err="1" smtClean="0">
                <a:solidFill>
                  <a:schemeClr val="bg1"/>
                </a:solidFill>
                <a:latin typeface="Calibri Light" panose="020F0302020204030204" pitchFamily="34" charset="0"/>
                <a:cs typeface="Calibri Light" panose="020F0302020204030204" pitchFamily="34" charset="0"/>
              </a:rPr>
              <a:t>caller-save</a:t>
            </a:r>
            <a:r>
              <a:rPr lang="es-ES" sz="2000" dirty="0" smtClean="0">
                <a:solidFill>
                  <a:schemeClr val="bg1"/>
                </a:solidFill>
                <a:latin typeface="Calibri Light" panose="020F0302020204030204" pitchFamily="34" charset="0"/>
                <a:cs typeface="Calibri Light" panose="020F0302020204030204" pitchFamily="34" charset="0"/>
              </a:rPr>
              <a:t>, lo que significa que son almacenados en las llamadas de la función.</a:t>
            </a:r>
            <a:endParaRPr lang="es-ES" sz="2000" b="1"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Registros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6953998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En esta ocasión se trata del mismo binario pero con la medida de protección NX. Se puede hacer uso de la herramienta de </a:t>
            </a:r>
            <a:r>
              <a:rPr lang="es-ES" sz="2000" b="1" dirty="0" smtClean="0">
                <a:solidFill>
                  <a:schemeClr val="bg1"/>
                </a:solidFill>
                <a:latin typeface="Calibri Light" panose="020F0302020204030204" pitchFamily="34" charset="0"/>
                <a:cs typeface="Calibri Light" panose="020F0302020204030204" pitchFamily="34" charset="0"/>
              </a:rPr>
              <a:t>Python</a:t>
            </a:r>
            <a:r>
              <a:rPr lang="es-ES" sz="2000" dirty="0" smtClean="0">
                <a:solidFill>
                  <a:schemeClr val="bg1"/>
                </a:solidFill>
                <a:latin typeface="Calibri Light" panose="020F0302020204030204" pitchFamily="34" charset="0"/>
                <a:cs typeface="Calibri Light" panose="020F0302020204030204" pitchFamily="34" charset="0"/>
              </a:rPr>
              <a:t> llamada </a:t>
            </a:r>
            <a:r>
              <a:rPr lang="es-ES" sz="2000" b="1" dirty="0" err="1" smtClean="0">
                <a:solidFill>
                  <a:schemeClr val="bg1"/>
                </a:solidFill>
                <a:latin typeface="Calibri Light" panose="020F0302020204030204" pitchFamily="34" charset="0"/>
                <a:cs typeface="Calibri Light" panose="020F0302020204030204" pitchFamily="34" charset="0"/>
              </a:rPr>
              <a:t>Ropper</a:t>
            </a:r>
            <a:r>
              <a:rPr lang="es-ES" sz="2000" b="1" dirty="0" smtClean="0">
                <a:solidFill>
                  <a:schemeClr val="bg1"/>
                </a:solidFill>
                <a:latin typeface="Calibri Light" panose="020F0302020204030204" pitchFamily="34" charset="0"/>
                <a:cs typeface="Calibri Light" panose="020F0302020204030204" pitchFamily="34" charset="0"/>
              </a:rPr>
              <a:t> </a:t>
            </a:r>
            <a:r>
              <a:rPr lang="es-ES" sz="2000" dirty="0" smtClean="0">
                <a:solidFill>
                  <a:schemeClr val="bg1"/>
                </a:solidFill>
                <a:latin typeface="Calibri Light" panose="020F0302020204030204" pitchFamily="34" charset="0"/>
                <a:cs typeface="Calibri Light" panose="020F0302020204030204" pitchFamily="34" charset="0"/>
              </a:rPr>
              <a:t>para buscar cadenas ROP, el proceso de instalación de dicha herramienta es muy sencillo. Gracias a </a:t>
            </a:r>
            <a:r>
              <a:rPr lang="es-ES" sz="2000" b="1" dirty="0" err="1" smtClean="0">
                <a:solidFill>
                  <a:schemeClr val="bg1"/>
                </a:solidFill>
                <a:latin typeface="Calibri Light" panose="020F0302020204030204" pitchFamily="34" charset="0"/>
                <a:cs typeface="Calibri Light" panose="020F0302020204030204" pitchFamily="34" charset="0"/>
              </a:rPr>
              <a:t>ropper</a:t>
            </a:r>
            <a:r>
              <a:rPr lang="es-ES" sz="2000" b="1" dirty="0" smtClean="0">
                <a:solidFill>
                  <a:schemeClr val="bg1"/>
                </a:solidFill>
                <a:latin typeface="Calibri Light" panose="020F0302020204030204" pitchFamily="34" charset="0"/>
                <a:cs typeface="Calibri Light" panose="020F0302020204030204" pitchFamily="34" charset="0"/>
              </a:rPr>
              <a:t> </a:t>
            </a:r>
            <a:r>
              <a:rPr lang="es-ES" sz="2000" dirty="0" smtClean="0">
                <a:solidFill>
                  <a:schemeClr val="bg1"/>
                </a:solidFill>
                <a:latin typeface="Calibri Light" panose="020F0302020204030204" pitchFamily="34" charset="0"/>
                <a:cs typeface="Calibri Light" panose="020F0302020204030204" pitchFamily="34" charset="0"/>
              </a:rPr>
              <a:t>se pueden crear ROP </a:t>
            </a:r>
            <a:r>
              <a:rPr lang="es-ES" sz="2000" dirty="0" err="1" smtClean="0">
                <a:solidFill>
                  <a:schemeClr val="bg1"/>
                </a:solidFill>
                <a:latin typeface="Calibri Light" panose="020F0302020204030204" pitchFamily="34" charset="0"/>
                <a:cs typeface="Calibri Light" panose="020F0302020204030204" pitchFamily="34" charset="0"/>
              </a:rPr>
              <a:t>chains</a:t>
            </a:r>
            <a:r>
              <a:rPr lang="es-ES" sz="2000" dirty="0" smtClean="0">
                <a:solidFill>
                  <a:schemeClr val="bg1"/>
                </a:solidFill>
                <a:latin typeface="Calibri Light" panose="020F0302020204030204" pitchFamily="34" charset="0"/>
                <a:cs typeface="Calibri Light" panose="020F0302020204030204" pitchFamily="34" charset="0"/>
              </a:rPr>
              <a:t> de forma manual fácilmente en el entorno de Linux.</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Evasión de NX</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4679589" y="3065763"/>
            <a:ext cx="3048845" cy="384758"/>
          </a:xfrm>
          <a:prstGeom prst="rect">
            <a:avLst/>
          </a:prstGeom>
        </p:spPr>
      </p:pic>
      <p:pic>
        <p:nvPicPr>
          <p:cNvPr id="6" name="Imagen 5"/>
          <p:cNvPicPr>
            <a:picLocks noChangeAspect="1"/>
          </p:cNvPicPr>
          <p:nvPr/>
        </p:nvPicPr>
        <p:blipFill>
          <a:blip r:embed="rId3"/>
          <a:stretch>
            <a:fillRect/>
          </a:stretch>
        </p:blipFill>
        <p:spPr>
          <a:xfrm>
            <a:off x="4679589" y="3672431"/>
            <a:ext cx="3048845" cy="377381"/>
          </a:xfrm>
          <a:prstGeom prst="rect">
            <a:avLst/>
          </a:prstGeom>
        </p:spPr>
      </p:pic>
      <p:pic>
        <p:nvPicPr>
          <p:cNvPr id="8" name="Imagen 7"/>
          <p:cNvPicPr>
            <a:picLocks noChangeAspect="1"/>
          </p:cNvPicPr>
          <p:nvPr/>
        </p:nvPicPr>
        <p:blipFill>
          <a:blip r:embed="rId4"/>
          <a:stretch>
            <a:fillRect/>
          </a:stretch>
        </p:blipFill>
        <p:spPr>
          <a:xfrm>
            <a:off x="4494950" y="4271722"/>
            <a:ext cx="3418122" cy="379791"/>
          </a:xfrm>
          <a:prstGeom prst="rect">
            <a:avLst/>
          </a:prstGeom>
        </p:spPr>
      </p:pic>
      <p:pic>
        <p:nvPicPr>
          <p:cNvPr id="9" name="Imagen 8"/>
          <p:cNvPicPr>
            <a:picLocks noChangeAspect="1"/>
          </p:cNvPicPr>
          <p:nvPr/>
        </p:nvPicPr>
        <p:blipFill>
          <a:blip r:embed="rId5"/>
          <a:stretch>
            <a:fillRect/>
          </a:stretch>
        </p:blipFill>
        <p:spPr>
          <a:xfrm>
            <a:off x="4679589" y="4905288"/>
            <a:ext cx="3048845" cy="441862"/>
          </a:xfrm>
          <a:prstGeom prst="rect">
            <a:avLst/>
          </a:prstGeom>
        </p:spPr>
      </p:pic>
    </p:spTree>
    <p:extLst>
      <p:ext uri="{BB962C8B-B14F-4D97-AF65-F5344CB8AC3E}">
        <p14:creationId xmlns:p14="http://schemas.microsoft.com/office/powerpoint/2010/main" val="28727205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Tras su instalación se buscará en el fichero ret2libc cualquier término que lleve “%(comodín de un solo carácter)di”. (Lo que equivaldría a %EDI o en el caso de 64 bits a %RDI)</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Evasión de NX</a:t>
            </a:r>
            <a:endParaRPr lang="es-ES" dirty="0">
              <a:ln w="12700">
                <a:solidFill>
                  <a:schemeClr val="bg1"/>
                </a:solidFill>
              </a:ln>
              <a:solidFill>
                <a:schemeClr val="bg1"/>
              </a:solidFill>
            </a:endParaRPr>
          </a:p>
        </p:txBody>
      </p:sp>
      <p:pic>
        <p:nvPicPr>
          <p:cNvPr id="10" name="Imagen 9"/>
          <p:cNvPicPr>
            <a:picLocks noChangeAspect="1"/>
          </p:cNvPicPr>
          <p:nvPr/>
        </p:nvPicPr>
        <p:blipFill>
          <a:blip r:embed="rId2"/>
          <a:stretch>
            <a:fillRect/>
          </a:stretch>
        </p:blipFill>
        <p:spPr>
          <a:xfrm>
            <a:off x="3410866" y="2843252"/>
            <a:ext cx="5586291" cy="2040267"/>
          </a:xfrm>
          <a:prstGeom prst="rect">
            <a:avLst/>
          </a:prstGeom>
        </p:spPr>
      </p:pic>
    </p:spTree>
    <p:extLst>
      <p:ext uri="{BB962C8B-B14F-4D97-AF65-F5344CB8AC3E}">
        <p14:creationId xmlns:p14="http://schemas.microsoft.com/office/powerpoint/2010/main" val="31005310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En las instrucciones que contiene el fichero binario vulnerable se aprecia una cadena que puede ser útil para iniciar la cadena ROP. Su dirección será crucial para la parte de la elaboración del </a:t>
            </a:r>
            <a:r>
              <a:rPr lang="es-ES" sz="2000" dirty="0" err="1" smtClean="0">
                <a:solidFill>
                  <a:schemeClr val="bg1"/>
                </a:solidFill>
                <a:latin typeface="Calibri Light" panose="020F0302020204030204" pitchFamily="34" charset="0"/>
                <a:cs typeface="Calibri Light" panose="020F0302020204030204" pitchFamily="34" charset="0"/>
              </a:rPr>
              <a:t>exploit</a:t>
            </a:r>
            <a:r>
              <a:rPr lang="es-ES" sz="2000" dirty="0" smtClean="0">
                <a:solidFill>
                  <a:schemeClr val="bg1"/>
                </a:solidFill>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Evasión de NX</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280317" y="2602762"/>
            <a:ext cx="7847389" cy="2631244"/>
          </a:xfrm>
          <a:prstGeom prst="rect">
            <a:avLst/>
          </a:prstGeom>
        </p:spPr>
      </p:pic>
    </p:spTree>
    <p:extLst>
      <p:ext uri="{BB962C8B-B14F-4D97-AF65-F5344CB8AC3E}">
        <p14:creationId xmlns:p14="http://schemas.microsoft.com/office/powerpoint/2010/main" val="39833989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Ahora se debe buscar la dirección de </a:t>
            </a:r>
            <a:r>
              <a:rPr lang="es-ES" sz="2000" dirty="0" err="1" smtClean="0">
                <a:solidFill>
                  <a:schemeClr val="bg1"/>
                </a:solidFill>
                <a:latin typeface="Calibri Light" panose="020F0302020204030204" pitchFamily="34" charset="0"/>
                <a:cs typeface="Calibri Light" panose="020F0302020204030204" pitchFamily="34" charset="0"/>
              </a:rPr>
              <a:t>system</a:t>
            </a:r>
            <a:r>
              <a:rPr lang="es-ES" sz="2000" dirty="0" smtClean="0">
                <a:solidFill>
                  <a:schemeClr val="bg1"/>
                </a:solidFill>
                <a:latin typeface="Calibri Light" panose="020F0302020204030204" pitchFamily="34" charset="0"/>
                <a:cs typeface="Calibri Light" panose="020F0302020204030204" pitchFamily="34" charset="0"/>
              </a:rPr>
              <a:t>, y después realizar otra búsqueda al puntero de “/</a:t>
            </a:r>
            <a:r>
              <a:rPr lang="es-ES" sz="2000" dirty="0" err="1" smtClean="0">
                <a:solidFill>
                  <a:schemeClr val="bg1"/>
                </a:solidFill>
                <a:latin typeface="Calibri Light" panose="020F0302020204030204" pitchFamily="34" charset="0"/>
                <a:cs typeface="Calibri Light" panose="020F0302020204030204" pitchFamily="34" charset="0"/>
              </a:rPr>
              <a:t>bin</a:t>
            </a:r>
            <a:r>
              <a:rPr lang="es-ES" sz="2000" dirty="0" smtClean="0">
                <a:solidFill>
                  <a:schemeClr val="bg1"/>
                </a:solidFill>
                <a:latin typeface="Calibri Light" panose="020F0302020204030204" pitchFamily="34" charset="0"/>
                <a:cs typeface="Calibri Light" panose="020F0302020204030204" pitchFamily="34" charset="0"/>
              </a:rPr>
              <a:t>/</a:t>
            </a:r>
            <a:r>
              <a:rPr lang="es-ES" sz="2000" dirty="0" err="1" smtClean="0">
                <a:solidFill>
                  <a:schemeClr val="bg1"/>
                </a:solidFill>
                <a:latin typeface="Calibri Light" panose="020F0302020204030204" pitchFamily="34" charset="0"/>
                <a:cs typeface="Calibri Light" panose="020F0302020204030204" pitchFamily="34" charset="0"/>
              </a:rPr>
              <a:t>sh</a:t>
            </a:r>
            <a:r>
              <a:rPr lang="es-ES" sz="2000" dirty="0" smtClean="0">
                <a:solidFill>
                  <a:schemeClr val="bg1"/>
                </a:solidFill>
                <a:latin typeface="Calibri Light" panose="020F0302020204030204" pitchFamily="34" charset="0"/>
                <a:cs typeface="Calibri Light" panose="020F0302020204030204" pitchFamily="34" charset="0"/>
              </a:rPr>
              <a:t>”. Se pueden observar los dos primeros punteros, los cuales imprimen “intenta ejecutar /</a:t>
            </a:r>
            <a:r>
              <a:rPr lang="es-ES" sz="2000" dirty="0" err="1" smtClean="0">
                <a:solidFill>
                  <a:schemeClr val="bg1"/>
                </a:solidFill>
                <a:latin typeface="Calibri Light" panose="020F0302020204030204" pitchFamily="34" charset="0"/>
                <a:cs typeface="Calibri Light" panose="020F0302020204030204" pitchFamily="34" charset="0"/>
              </a:rPr>
              <a:t>bin</a:t>
            </a:r>
            <a:r>
              <a:rPr lang="es-ES" sz="2000" dirty="0" smtClean="0">
                <a:solidFill>
                  <a:schemeClr val="bg1"/>
                </a:solidFill>
                <a:latin typeface="Calibri Light" panose="020F0302020204030204" pitchFamily="34" charset="0"/>
                <a:cs typeface="Calibri Light" panose="020F0302020204030204" pitchFamily="34" charset="0"/>
              </a:rPr>
              <a:t>/</a:t>
            </a:r>
            <a:r>
              <a:rPr lang="es-ES" sz="2000" dirty="0" err="1" smtClean="0">
                <a:solidFill>
                  <a:schemeClr val="bg1"/>
                </a:solidFill>
                <a:latin typeface="Calibri Light" panose="020F0302020204030204" pitchFamily="34" charset="0"/>
                <a:cs typeface="Calibri Light" panose="020F0302020204030204" pitchFamily="34" charset="0"/>
              </a:rPr>
              <a:t>sh</a:t>
            </a:r>
            <a:r>
              <a:rPr lang="es-ES" sz="2000" dirty="0" smtClean="0">
                <a:solidFill>
                  <a:schemeClr val="bg1"/>
                </a:solidFill>
                <a:latin typeface="Calibri Light" panose="020F0302020204030204" pitchFamily="34" charset="0"/>
                <a:cs typeface="Calibri Light" panose="020F0302020204030204" pitchFamily="34" charset="0"/>
              </a:rPr>
              <a:t>” (try to </a:t>
            </a:r>
            <a:r>
              <a:rPr lang="es-ES" sz="2000" dirty="0" err="1" smtClean="0">
                <a:solidFill>
                  <a:schemeClr val="bg1"/>
                </a:solidFill>
                <a:latin typeface="Calibri Light" panose="020F0302020204030204" pitchFamily="34" charset="0"/>
                <a:cs typeface="Calibri Light" panose="020F0302020204030204" pitchFamily="34" charset="0"/>
              </a:rPr>
              <a:t>exec</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err="1" smtClean="0">
                <a:solidFill>
                  <a:schemeClr val="bg1"/>
                </a:solidFill>
                <a:latin typeface="Calibri Light" panose="020F0302020204030204" pitchFamily="34" charset="0"/>
                <a:cs typeface="Calibri Light" panose="020F0302020204030204" pitchFamily="34" charset="0"/>
              </a:rPr>
              <a:t>bin</a:t>
            </a:r>
            <a:r>
              <a:rPr lang="es-ES" sz="2000" dirty="0" smtClean="0">
                <a:solidFill>
                  <a:schemeClr val="bg1"/>
                </a:solidFill>
                <a:latin typeface="Calibri Light" panose="020F0302020204030204" pitchFamily="34" charset="0"/>
                <a:cs typeface="Calibri Light" panose="020F0302020204030204" pitchFamily="34" charset="0"/>
              </a:rPr>
              <a:t>/</a:t>
            </a:r>
            <a:r>
              <a:rPr lang="es-ES" sz="2000" dirty="0" err="1" smtClean="0">
                <a:solidFill>
                  <a:schemeClr val="bg1"/>
                </a:solidFill>
                <a:latin typeface="Calibri Light" panose="020F0302020204030204" pitchFamily="34" charset="0"/>
                <a:cs typeface="Calibri Light" panose="020F0302020204030204" pitchFamily="34" charset="0"/>
              </a:rPr>
              <a:t>sh</a:t>
            </a:r>
            <a:r>
              <a:rPr lang="es-ES" sz="2000" dirty="0" smtClean="0">
                <a:solidFill>
                  <a:schemeClr val="bg1"/>
                </a:solidFill>
                <a:latin typeface="Calibri Light" panose="020F0302020204030204" pitchFamily="34" charset="0"/>
                <a:cs typeface="Calibri Light" panose="020F0302020204030204" pitchFamily="34" charset="0"/>
              </a:rPr>
              <a:t>). Si lo combinamos con el gadget que obtuvimos anteriormente con </a:t>
            </a:r>
            <a:r>
              <a:rPr lang="es-ES" sz="2000" dirty="0" err="1" smtClean="0">
                <a:solidFill>
                  <a:schemeClr val="bg1"/>
                </a:solidFill>
                <a:latin typeface="Calibri Light" panose="020F0302020204030204" pitchFamily="34" charset="0"/>
                <a:cs typeface="Calibri Light" panose="020F0302020204030204" pitchFamily="34" charset="0"/>
              </a:rPr>
              <a:t>ropper</a:t>
            </a:r>
            <a:r>
              <a:rPr lang="es-ES" sz="2000" dirty="0" smtClean="0">
                <a:solidFill>
                  <a:schemeClr val="bg1"/>
                </a:solidFill>
                <a:latin typeface="Calibri Light" panose="020F0302020204030204" pitchFamily="34" charset="0"/>
                <a:cs typeface="Calibri Light" panose="020F0302020204030204" pitchFamily="34" charset="0"/>
              </a:rPr>
              <a:t> lo copiaremos a la RDI.</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Evasión de NX</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2254677" y="2974011"/>
            <a:ext cx="7682646" cy="506910"/>
          </a:xfrm>
          <a:prstGeom prst="rect">
            <a:avLst/>
          </a:prstGeom>
        </p:spPr>
      </p:pic>
      <p:pic>
        <p:nvPicPr>
          <p:cNvPr id="4" name="Imagen 3"/>
          <p:cNvPicPr>
            <a:picLocks noChangeAspect="1"/>
          </p:cNvPicPr>
          <p:nvPr/>
        </p:nvPicPr>
        <p:blipFill>
          <a:blip r:embed="rId3"/>
          <a:stretch>
            <a:fillRect/>
          </a:stretch>
        </p:blipFill>
        <p:spPr>
          <a:xfrm>
            <a:off x="2254677" y="3711086"/>
            <a:ext cx="7682646" cy="1577001"/>
          </a:xfrm>
          <a:prstGeom prst="rect">
            <a:avLst/>
          </a:prstGeom>
        </p:spPr>
      </p:pic>
    </p:spTree>
    <p:extLst>
      <p:ext uri="{BB962C8B-B14F-4D97-AF65-F5344CB8AC3E}">
        <p14:creationId xmlns:p14="http://schemas.microsoft.com/office/powerpoint/2010/main" val="11873545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Revisemos la lógica del </a:t>
            </a:r>
            <a:r>
              <a:rPr lang="es-ES" sz="2000" dirty="0" err="1" smtClean="0">
                <a:solidFill>
                  <a:schemeClr val="bg1"/>
                </a:solidFill>
                <a:latin typeface="Calibri Light" panose="020F0302020204030204" pitchFamily="34" charset="0"/>
                <a:cs typeface="Calibri Light" panose="020F0302020204030204" pitchFamily="34" charset="0"/>
              </a:rPr>
              <a:t>exploit</a:t>
            </a:r>
            <a:r>
              <a:rPr lang="es-ES" sz="2000" dirty="0" smtClean="0">
                <a:solidFill>
                  <a:schemeClr val="bg1"/>
                </a:solidFill>
                <a:latin typeface="Calibri Light" panose="020F0302020204030204" pitchFamily="34" charset="0"/>
                <a:cs typeface="Calibri Light" panose="020F0302020204030204" pitchFamily="34" charset="0"/>
              </a:rPr>
              <a:t> que se va a utilizar. Se introducirán los 104 caracteres que llenan el </a:t>
            </a:r>
            <a:r>
              <a:rPr lang="es-ES" sz="2000" dirty="0" err="1" smtClean="0">
                <a:solidFill>
                  <a:schemeClr val="bg1"/>
                </a:solidFill>
                <a:latin typeface="Calibri Light" panose="020F0302020204030204" pitchFamily="34" charset="0"/>
                <a:cs typeface="Calibri Light" panose="020F0302020204030204" pitchFamily="34" charset="0"/>
              </a:rPr>
              <a:t>bufer</a:t>
            </a:r>
            <a:r>
              <a:rPr lang="es-ES" sz="2000" dirty="0" smtClean="0">
                <a:solidFill>
                  <a:schemeClr val="bg1"/>
                </a:solidFill>
                <a:latin typeface="Calibri Light" panose="020F0302020204030204" pitchFamily="34" charset="0"/>
                <a:cs typeface="Calibri Light" panose="020F0302020204030204" pitchFamily="34" charset="0"/>
              </a:rPr>
              <a:t> asignado como se hizo previamente, pero ahora el RIP apunta a </a:t>
            </a:r>
            <a:r>
              <a:rPr lang="es-ES" sz="2000" b="1" dirty="0" smtClean="0">
                <a:solidFill>
                  <a:schemeClr val="bg1"/>
                </a:solidFill>
                <a:latin typeface="Calibri Light" panose="020F0302020204030204" pitchFamily="34" charset="0"/>
                <a:cs typeface="Calibri Light" panose="020F0302020204030204" pitchFamily="34" charset="0"/>
              </a:rPr>
              <a:t>POP RDI; RET;</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dirty="0">
                <a:solidFill>
                  <a:schemeClr val="bg1"/>
                </a:solidFill>
                <a:latin typeface="Calibri Light" panose="020F0302020204030204" pitchFamily="34" charset="0"/>
                <a:cs typeface="Calibri Light" panose="020F0302020204030204" pitchFamily="34" charset="0"/>
              </a:rPr>
              <a:t>Obtener el principio de la </a:t>
            </a:r>
            <a:r>
              <a:rPr lang="es-ES" sz="2000"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al </a:t>
            </a:r>
            <a:r>
              <a:rPr lang="es-ES" sz="2000" dirty="0" smtClean="0">
                <a:solidFill>
                  <a:schemeClr val="bg1"/>
                </a:solidFill>
                <a:latin typeface="Calibri Light" panose="020F0302020204030204" pitchFamily="34" charset="0"/>
                <a:cs typeface="Calibri Light" panose="020F0302020204030204" pitchFamily="34" charset="0"/>
              </a:rPr>
              <a:t>RDI, </a:t>
            </a:r>
            <a:r>
              <a:rPr lang="es-ES" sz="2000" dirty="0">
                <a:solidFill>
                  <a:schemeClr val="bg1"/>
                </a:solidFill>
                <a:latin typeface="Calibri Light" panose="020F0302020204030204" pitchFamily="34" charset="0"/>
                <a:cs typeface="Calibri Light" panose="020F0302020204030204" pitchFamily="34" charset="0"/>
              </a:rPr>
              <a:t>después Emerge la dirección de retorno de la </a:t>
            </a:r>
            <a:r>
              <a:rPr lang="es-ES" sz="2000" dirty="0" err="1">
                <a:solidFill>
                  <a:schemeClr val="bg1"/>
                </a:solidFill>
                <a:latin typeface="Calibri Light" panose="020F0302020204030204" pitchFamily="34" charset="0"/>
                <a:cs typeface="Calibri Light" panose="020F0302020204030204" pitchFamily="34" charset="0"/>
              </a:rPr>
              <a:t>stack</a:t>
            </a:r>
            <a:r>
              <a:rPr lang="es-ES" sz="2000" dirty="0">
                <a:solidFill>
                  <a:schemeClr val="bg1"/>
                </a:solidFill>
                <a:latin typeface="Calibri Light" panose="020F0302020204030204" pitchFamily="34" charset="0"/>
                <a:cs typeface="Calibri Light" panose="020F0302020204030204" pitchFamily="34" charset="0"/>
              </a:rPr>
              <a:t> y salta ahí</a:t>
            </a:r>
            <a:r>
              <a:rPr lang="es-ES" sz="2000" dirty="0" smtClean="0">
                <a:solidFill>
                  <a:schemeClr val="bg1"/>
                </a:solidFill>
                <a:latin typeface="Calibri Light" panose="020F0302020204030204" pitchFamily="34" charset="0"/>
                <a:cs typeface="Calibri Light" panose="020F0302020204030204" pitchFamily="34" charset="0"/>
              </a:rPr>
              <a:t>). En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meterá la instrucción de </a:t>
            </a:r>
            <a:r>
              <a:rPr lang="es-ES" sz="2000" b="1" dirty="0" smtClean="0">
                <a:solidFill>
                  <a:schemeClr val="bg1"/>
                </a:solidFill>
                <a:latin typeface="Calibri Light" panose="020F0302020204030204" pitchFamily="34" charset="0"/>
                <a:cs typeface="Calibri Light" panose="020F0302020204030204" pitchFamily="34" charset="0"/>
              </a:rPr>
              <a:t>/</a:t>
            </a:r>
            <a:r>
              <a:rPr lang="es-ES" sz="2000" b="1" dirty="0" err="1" smtClean="0">
                <a:solidFill>
                  <a:schemeClr val="bg1"/>
                </a:solidFill>
                <a:latin typeface="Calibri Light" panose="020F0302020204030204" pitchFamily="34" charset="0"/>
                <a:cs typeface="Calibri Light" panose="020F0302020204030204" pitchFamily="34" charset="0"/>
              </a:rPr>
              <a:t>bin</a:t>
            </a:r>
            <a:r>
              <a:rPr lang="es-ES" sz="2000" b="1" dirty="0" smtClean="0">
                <a:solidFill>
                  <a:schemeClr val="bg1"/>
                </a:solidFill>
                <a:latin typeface="Calibri Light" panose="020F0302020204030204" pitchFamily="34" charset="0"/>
                <a:cs typeface="Calibri Light" panose="020F0302020204030204" pitchFamily="34" charset="0"/>
              </a:rPr>
              <a:t>/</a:t>
            </a:r>
            <a:r>
              <a:rPr lang="es-ES" sz="2000" b="1" dirty="0" err="1" smtClean="0">
                <a:solidFill>
                  <a:schemeClr val="bg1"/>
                </a:solidFill>
                <a:latin typeface="Calibri Light" panose="020F0302020204030204" pitchFamily="34" charset="0"/>
                <a:cs typeface="Calibri Light" panose="020F0302020204030204" pitchFamily="34" charset="0"/>
              </a:rPr>
              <a:t>sh</a:t>
            </a:r>
            <a:r>
              <a:rPr lang="es-ES" sz="2000" dirty="0" smtClean="0">
                <a:solidFill>
                  <a:schemeClr val="bg1"/>
                </a:solidFill>
                <a:latin typeface="Calibri Light" panose="020F0302020204030204" pitchFamily="34" charset="0"/>
                <a:cs typeface="Calibri Light" panose="020F0302020204030204" pitchFamily="34" charset="0"/>
              </a:rPr>
              <a:t> (gracias a ret2lib.c) en la dirección de </a:t>
            </a:r>
            <a:r>
              <a:rPr lang="es-ES" sz="2000" b="1" dirty="0" err="1" smtClean="0">
                <a:solidFill>
                  <a:schemeClr val="bg1"/>
                </a:solidFill>
                <a:latin typeface="Calibri Light" panose="020F0302020204030204" pitchFamily="34" charset="0"/>
                <a:cs typeface="Calibri Light" panose="020F0302020204030204" pitchFamily="34" charset="0"/>
              </a:rPr>
              <a:t>system</a:t>
            </a:r>
            <a:r>
              <a:rPr lang="es-ES" sz="2000" b="1" dirty="0" smtClean="0">
                <a:solidFill>
                  <a:schemeClr val="bg1"/>
                </a:solidFill>
                <a:latin typeface="Calibri Light" panose="020F0302020204030204" pitchFamily="34" charset="0"/>
                <a:cs typeface="Calibri Light" panose="020F0302020204030204" pitchFamily="34" charset="0"/>
              </a:rPr>
              <a:t>()</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Evasión de NX</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356938" y="3304177"/>
            <a:ext cx="9694147" cy="2269515"/>
          </a:xfrm>
          <a:prstGeom prst="rect">
            <a:avLst/>
          </a:prstGeom>
        </p:spPr>
      </p:pic>
    </p:spTree>
    <p:extLst>
      <p:ext uri="{BB962C8B-B14F-4D97-AF65-F5344CB8AC3E}">
        <p14:creationId xmlns:p14="http://schemas.microsoft.com/office/powerpoint/2010/main" val="26949121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Ahora se debe de intentar la prueba de concepto del funcionamiento del </a:t>
            </a:r>
            <a:r>
              <a:rPr lang="es-ES" sz="2000" dirty="0" err="1" smtClean="0">
                <a:solidFill>
                  <a:schemeClr val="bg1"/>
                </a:solidFill>
                <a:latin typeface="Calibri Light" panose="020F0302020204030204" pitchFamily="34" charset="0"/>
                <a:cs typeface="Calibri Light" panose="020F0302020204030204" pitchFamily="34" charset="0"/>
              </a:rPr>
              <a:t>exploit</a:t>
            </a:r>
            <a:r>
              <a:rPr lang="es-ES" sz="2000" dirty="0" smtClean="0">
                <a:solidFill>
                  <a:schemeClr val="bg1"/>
                </a:solidFill>
                <a:latin typeface="Calibri Light" panose="020F0302020204030204" pitchFamily="34" charset="0"/>
                <a:cs typeface="Calibri Light" panose="020F0302020204030204" pitchFamily="34" charset="0"/>
              </a:rPr>
              <a:t>.</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Evasión de NX</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1894825" y="2057399"/>
            <a:ext cx="8618374" cy="3603231"/>
          </a:xfrm>
          <a:prstGeom prst="rect">
            <a:avLst/>
          </a:prstGeom>
        </p:spPr>
      </p:pic>
    </p:spTree>
    <p:extLst>
      <p:ext uri="{BB962C8B-B14F-4D97-AF65-F5344CB8AC3E}">
        <p14:creationId xmlns:p14="http://schemas.microsoft.com/office/powerpoint/2010/main" val="1877905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1DB114BC-4DE4-49F4-BD5D-77BB52A85609}"/>
              </a:ext>
            </a:extLst>
          </p:cNvPr>
          <p:cNvSpPr>
            <a:spLocks noChangeArrowheads="1"/>
          </p:cNvSpPr>
          <p:nvPr/>
        </p:nvSpPr>
        <p:spPr bwMode="auto">
          <a:xfrm>
            <a:off x="593772" y="3986032"/>
            <a:ext cx="4839619" cy="2303462"/>
          </a:xfrm>
          <a:prstGeom prst="rect">
            <a:avLst/>
          </a:prstGeom>
          <a:noFill/>
          <a:ln w="9525">
            <a:noFill/>
            <a:miter lim="800000"/>
            <a:headEnd/>
            <a:tailEnd/>
          </a:ln>
        </p:spPr>
        <p:txBody>
          <a:bodyPr anchor="b"/>
          <a:lstStyle/>
          <a:p>
            <a:r>
              <a:rPr lang="es-ES" dirty="0">
                <a:solidFill>
                  <a:schemeClr val="tx1">
                    <a:lumMod val="85000"/>
                    <a:lumOff val="15000"/>
                  </a:schemeClr>
                </a:solidFill>
              </a:rPr>
              <a:t>Certificado de Seguridad </a:t>
            </a:r>
            <a:r>
              <a:rPr lang="es-ES" dirty="0" smtClean="0">
                <a:solidFill>
                  <a:schemeClr val="tx1">
                    <a:lumMod val="85000"/>
                    <a:lumOff val="15000"/>
                  </a:schemeClr>
                </a:solidFill>
              </a:rPr>
              <a:t>Creación </a:t>
            </a:r>
            <a:r>
              <a:rPr lang="es-ES" dirty="0" err="1" smtClean="0">
                <a:solidFill>
                  <a:schemeClr val="tx1">
                    <a:lumMod val="85000"/>
                    <a:lumOff val="15000"/>
                  </a:schemeClr>
                </a:solidFill>
              </a:rPr>
              <a:t>Exploits</a:t>
            </a:r>
            <a:r>
              <a:rPr lang="es-ES_tradnl" dirty="0">
                <a:solidFill>
                  <a:srgbClr val="AAAAAA"/>
                </a:solidFill>
              </a:rPr>
              <a:t/>
            </a:r>
            <a:br>
              <a:rPr lang="es-ES_tradnl" dirty="0">
                <a:solidFill>
                  <a:srgbClr val="AAAAAA"/>
                </a:solidFill>
              </a:rPr>
            </a:br>
            <a:r>
              <a:rPr lang="es-ES_tradnl" sz="1100" dirty="0">
                <a:solidFill>
                  <a:srgbClr val="666666"/>
                </a:solidFill>
              </a:rPr>
              <a:t>Módulo 6</a:t>
            </a:r>
            <a:r>
              <a:rPr lang="es-ES_tradnl" sz="1100" dirty="0" smtClean="0">
                <a:solidFill>
                  <a:srgbClr val="666666"/>
                </a:solidFill>
              </a:rPr>
              <a:t> –Buffer </a:t>
            </a:r>
            <a:r>
              <a:rPr lang="es-ES_tradnl" sz="1100" dirty="0" err="1" smtClean="0">
                <a:solidFill>
                  <a:srgbClr val="666666"/>
                </a:solidFill>
              </a:rPr>
              <a:t>overflow</a:t>
            </a:r>
            <a:r>
              <a:rPr lang="es-ES_tradnl" sz="1100" dirty="0" smtClean="0">
                <a:solidFill>
                  <a:srgbClr val="666666"/>
                </a:solidFill>
              </a:rPr>
              <a:t> en entornos de 64 bits</a:t>
            </a:r>
            <a:r>
              <a:rPr lang="es-ES_tradnl" sz="1100" dirty="0">
                <a:solidFill>
                  <a:schemeClr val="bg2"/>
                </a:solidFill>
              </a:rPr>
              <a:t/>
            </a:r>
            <a:br>
              <a:rPr lang="es-ES_tradnl" sz="1100" dirty="0">
                <a:solidFill>
                  <a:schemeClr val="bg2"/>
                </a:solidFill>
              </a:rPr>
            </a:br>
            <a:r>
              <a:rPr lang="es-ES_tradnl" sz="1400" dirty="0">
                <a:solidFill>
                  <a:srgbClr val="666666"/>
                </a:solidFill>
              </a:rPr>
              <a:t>Madrid, España</a:t>
            </a:r>
            <a:br>
              <a:rPr lang="es-ES_tradnl" sz="1400" dirty="0">
                <a:solidFill>
                  <a:srgbClr val="666666"/>
                </a:solidFill>
              </a:rPr>
            </a:br>
            <a:r>
              <a:rPr lang="es-ES_tradnl" sz="1400" dirty="0">
                <a:solidFill>
                  <a:schemeClr val="accent2"/>
                </a:solidFill>
              </a:rPr>
              <a:t>www.hackbysecurity.com</a:t>
            </a:r>
          </a:p>
        </p:txBody>
      </p:sp>
    </p:spTree>
    <p:extLst>
      <p:ext uri="{BB962C8B-B14F-4D97-AF65-F5344CB8AC3E}">
        <p14:creationId xmlns:p14="http://schemas.microsoft.com/office/powerpoint/2010/main" val="7418165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El registro </a:t>
            </a:r>
            <a:r>
              <a:rPr lang="es-ES" sz="2000" b="1" dirty="0" smtClean="0">
                <a:solidFill>
                  <a:schemeClr val="bg1"/>
                </a:solidFill>
                <a:latin typeface="Calibri Light" panose="020F0302020204030204" pitchFamily="34" charset="0"/>
                <a:cs typeface="Calibri Light" panose="020F0302020204030204" pitchFamily="34" charset="0"/>
              </a:rPr>
              <a:t>%RSP</a:t>
            </a:r>
            <a:r>
              <a:rPr lang="es-ES" sz="2000" dirty="0" smtClean="0">
                <a:solidFill>
                  <a:schemeClr val="bg1"/>
                </a:solidFill>
                <a:latin typeface="Calibri Light" panose="020F0302020204030204" pitchFamily="34" charset="0"/>
                <a:cs typeface="Calibri Light" panose="020F0302020204030204" pitchFamily="34" charset="0"/>
              </a:rPr>
              <a:t> es usado cómo puntero de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 un puntero al elemento más alto en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a:t>
            </a:r>
          </a:p>
          <a:p>
            <a:pPr marL="0" indent="0">
              <a:buNone/>
            </a:pP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Además, </a:t>
            </a:r>
            <a:r>
              <a:rPr lang="es-ES" sz="2000" b="1" dirty="0" smtClean="0">
                <a:solidFill>
                  <a:schemeClr val="bg1"/>
                </a:solidFill>
                <a:latin typeface="Calibri Light" panose="020F0302020204030204" pitchFamily="34" charset="0"/>
                <a:cs typeface="Calibri Light" panose="020F0302020204030204" pitchFamily="34" charset="0"/>
              </a:rPr>
              <a:t>%RDI</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%RSI</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%RDX</a:t>
            </a:r>
            <a:r>
              <a:rPr lang="es-ES" sz="2000" dirty="0" smtClean="0">
                <a:solidFill>
                  <a:schemeClr val="bg1"/>
                </a:solidFill>
                <a:latin typeface="Calibri Light" panose="020F0302020204030204" pitchFamily="34" charset="0"/>
                <a:cs typeface="Calibri Light" panose="020F0302020204030204" pitchFamily="34" charset="0"/>
              </a:rPr>
              <a:t>, </a:t>
            </a:r>
            <a:r>
              <a:rPr lang="es-ES" sz="2000" b="1" dirty="0" smtClean="0">
                <a:solidFill>
                  <a:schemeClr val="bg1"/>
                </a:solidFill>
                <a:latin typeface="Calibri Light" panose="020F0302020204030204" pitchFamily="34" charset="0"/>
                <a:cs typeface="Calibri Light" panose="020F0302020204030204" pitchFamily="34" charset="0"/>
              </a:rPr>
              <a:t>%RCX, %R8 </a:t>
            </a:r>
            <a:r>
              <a:rPr lang="es-ES" sz="2000" dirty="0" smtClean="0">
                <a:solidFill>
                  <a:schemeClr val="bg1"/>
                </a:solidFill>
                <a:latin typeface="Calibri Light" panose="020F0302020204030204" pitchFamily="34" charset="0"/>
                <a:cs typeface="Calibri Light" panose="020F0302020204030204" pitchFamily="34" charset="0"/>
              </a:rPr>
              <a:t>y </a:t>
            </a:r>
            <a:r>
              <a:rPr lang="es-ES" sz="2000" b="1" dirty="0" smtClean="0">
                <a:solidFill>
                  <a:schemeClr val="bg1"/>
                </a:solidFill>
                <a:latin typeface="Calibri Light" panose="020F0302020204030204" pitchFamily="34" charset="0"/>
                <a:cs typeface="Calibri Light" panose="020F0302020204030204" pitchFamily="34" charset="0"/>
              </a:rPr>
              <a:t>%R9</a:t>
            </a:r>
            <a:r>
              <a:rPr lang="es-ES" sz="2000" dirty="0" smtClean="0">
                <a:solidFill>
                  <a:schemeClr val="bg1"/>
                </a:solidFill>
                <a:latin typeface="Calibri Light" panose="020F0302020204030204" pitchFamily="34" charset="0"/>
                <a:cs typeface="Calibri Light" panose="020F0302020204030204" pitchFamily="34" charset="0"/>
              </a:rPr>
              <a:t> son usados para pasar los primeros seis números enteros  o parámetros “puntero” a las funciones llamadas. Los parámetros adicionales (o parámetros largos, cómo estructuras pasadas cómo valor) son pasadas en la </a:t>
            </a:r>
            <a:r>
              <a:rPr lang="es-ES" sz="2000" dirty="0" err="1" smtClean="0">
                <a:solidFill>
                  <a:schemeClr val="bg1"/>
                </a:solidFill>
                <a:latin typeface="Calibri Light" panose="020F0302020204030204" pitchFamily="34" charset="0"/>
                <a:cs typeface="Calibri Light" panose="020F0302020204030204" pitchFamily="34" charset="0"/>
              </a:rPr>
              <a:t>stack</a:t>
            </a:r>
            <a:r>
              <a:rPr lang="es-ES" sz="2000" dirty="0" smtClean="0">
                <a:solidFill>
                  <a:schemeClr val="bg1"/>
                </a:solidFill>
                <a:latin typeface="Calibri Light" panose="020F0302020204030204" pitchFamily="34" charset="0"/>
                <a:cs typeface="Calibri Light" panose="020F0302020204030204" pitchFamily="34" charset="0"/>
              </a:rPr>
              <a:t>.</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Registros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6065967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El puntero de instrucciones (EIP) y el registro de </a:t>
            </a:r>
            <a:r>
              <a:rPr lang="es-ES" sz="2000" dirty="0" err="1" smtClean="0">
                <a:solidFill>
                  <a:schemeClr val="bg1"/>
                </a:solidFill>
                <a:latin typeface="Calibri Light" panose="020F0302020204030204" pitchFamily="34" charset="0"/>
                <a:cs typeface="Calibri Light" panose="020F0302020204030204" pitchFamily="34" charset="0"/>
              </a:rPr>
              <a:t>flags</a:t>
            </a:r>
            <a:r>
              <a:rPr lang="es-ES" sz="2000" dirty="0" smtClean="0">
                <a:solidFill>
                  <a:schemeClr val="bg1"/>
                </a:solidFill>
                <a:latin typeface="Calibri Light" panose="020F0302020204030204" pitchFamily="34" charset="0"/>
                <a:cs typeface="Calibri Light" panose="020F0302020204030204" pitchFamily="34" charset="0"/>
              </a:rPr>
              <a:t> han sido extendidos también en 64 bits a </a:t>
            </a:r>
            <a:r>
              <a:rPr lang="es-ES" sz="2000" b="1" dirty="0" smtClean="0">
                <a:solidFill>
                  <a:schemeClr val="bg1"/>
                </a:solidFill>
                <a:latin typeface="Calibri Light" panose="020F0302020204030204" pitchFamily="34" charset="0"/>
                <a:cs typeface="Calibri Light" panose="020F0302020204030204" pitchFamily="34" charset="0"/>
              </a:rPr>
              <a:t>RIP</a:t>
            </a:r>
            <a:r>
              <a:rPr lang="es-ES" sz="2000" dirty="0" smtClean="0">
                <a:solidFill>
                  <a:schemeClr val="bg1"/>
                </a:solidFill>
                <a:latin typeface="Calibri Light" panose="020F0302020204030204" pitchFamily="34" charset="0"/>
                <a:cs typeface="Calibri Light" panose="020F0302020204030204" pitchFamily="34" charset="0"/>
              </a:rPr>
              <a:t> y </a:t>
            </a:r>
            <a:r>
              <a:rPr lang="es-ES" sz="2000" b="1" dirty="0" smtClean="0">
                <a:solidFill>
                  <a:schemeClr val="bg1"/>
                </a:solidFill>
                <a:latin typeface="Calibri Light" panose="020F0302020204030204" pitchFamily="34" charset="0"/>
                <a:cs typeface="Calibri Light" panose="020F0302020204030204" pitchFamily="34" charset="0"/>
              </a:rPr>
              <a:t>RFLAGS</a:t>
            </a: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Un procesador de 64 bits también provee de muchos tipos de registros de punto flotante:</a:t>
            </a: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a:p>
            <a:pPr marL="896938">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8 registros de 80-bitx86</a:t>
            </a:r>
          </a:p>
          <a:p>
            <a:pPr marL="896938">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8 registros de 64-bit MMX (que se superponen con los x86)</a:t>
            </a:r>
          </a:p>
          <a:p>
            <a:pPr marL="896938">
              <a:buClr>
                <a:schemeClr val="bg1"/>
              </a:buClr>
            </a:pPr>
            <a:r>
              <a:rPr lang="es-ES" sz="2000" dirty="0" smtClean="0">
                <a:solidFill>
                  <a:schemeClr val="bg1"/>
                </a:solidFill>
                <a:latin typeface="Calibri Light" panose="020F0302020204030204" pitchFamily="34" charset="0"/>
                <a:cs typeface="Calibri Light" panose="020F0302020204030204" pitchFamily="34" charset="0"/>
              </a:rPr>
              <a:t>16 registros de 128-bit SSE</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Registros</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74287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hbsCursos">
  <a:themeElements>
    <a:clrScheme name="Personalizado 8">
      <a:dk1>
        <a:srgbClr val="000000"/>
      </a:dk1>
      <a:lt1>
        <a:srgbClr val="000000"/>
      </a:lt1>
      <a:dk2>
        <a:srgbClr val="565349"/>
      </a:dk2>
      <a:lt2>
        <a:srgbClr val="DDDDDD"/>
      </a:lt2>
      <a:accent1>
        <a:srgbClr val="062E3C"/>
      </a:accent1>
      <a:accent2>
        <a:srgbClr val="22495F"/>
      </a:accent2>
      <a:accent3>
        <a:srgbClr val="22495F"/>
      </a:accent3>
      <a:accent4>
        <a:srgbClr val="306786"/>
      </a:accent4>
      <a:accent5>
        <a:srgbClr val="22495F"/>
      </a:accent5>
      <a:accent6>
        <a:srgbClr val="22495F"/>
      </a:accent6>
      <a:hlink>
        <a:srgbClr val="000000"/>
      </a:hlink>
      <a:folHlink>
        <a:srgbClr val="22495F"/>
      </a:folHlink>
    </a:clrScheme>
    <a:fontScheme name="Personalizado 2">
      <a:majorFont>
        <a:latin typeface="Abadi"/>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effectLst>
          <a:outerShdw blurRad="50800" dist="50800" dir="5400000" algn="ctr" rotWithShape="0">
            <a:srgbClr val="000000">
              <a:alpha val="91000"/>
            </a:srgbClr>
          </a:outerShdw>
        </a:effectLst>
      </a:spPr>
      <a:bodyPr wrap="square" lIns="91440" tIns="45720" rIns="91440" bIns="45720">
        <a:spAutoFit/>
        <a:scene3d>
          <a:camera prst="orthographicFront"/>
          <a:lightRig rig="harsh" dir="t"/>
        </a:scene3d>
        <a:sp3d prstMaterial="matte">
          <a:contourClr>
            <a:schemeClr val="bg1">
              <a:lumMod val="65000"/>
            </a:schemeClr>
          </a:contourClr>
        </a:sp3d>
      </a:bodyPr>
      <a:lstStyle>
        <a:defPPr algn="ctr">
          <a:defRPr sz="6600" b="1" dirty="0" smtClean="0">
            <a:ln>
              <a:solidFill>
                <a:srgbClr val="F6BB00"/>
              </a:solidFill>
            </a:ln>
            <a:solidFill>
              <a:srgbClr val="F6BB00"/>
            </a:solidFill>
            <a:effectLst/>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hbsCursos" id="{77D44C57-E5BE-4005-87F9-D7ECF161DC32}" vid="{E357FE5A-51CE-49E1-93E6-FAF52EF9ED1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38913</TotalTime>
  <Words>4628</Words>
  <Application>Microsoft Office PowerPoint</Application>
  <PresentationFormat>Panorámica</PresentationFormat>
  <Paragraphs>636</Paragraphs>
  <Slides>76</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76</vt:i4>
      </vt:variant>
    </vt:vector>
  </HeadingPairs>
  <TitlesOfParts>
    <vt:vector size="85" baseType="lpstr">
      <vt:lpstr>Abadi</vt:lpstr>
      <vt:lpstr>Arial</vt:lpstr>
      <vt:lpstr>Avenir Next</vt:lpstr>
      <vt:lpstr>Calibri</vt:lpstr>
      <vt:lpstr>Calibri Light</vt:lpstr>
      <vt:lpstr>Cambria Math</vt:lpstr>
      <vt:lpstr>Times New Roman</vt:lpstr>
      <vt:lpstr>Wingdings</vt:lpstr>
      <vt:lpstr>hbsCursos</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miranda</dc:creator>
  <cp:lastModifiedBy>THESS</cp:lastModifiedBy>
  <cp:revision>247</cp:revision>
  <dcterms:created xsi:type="dcterms:W3CDTF">2019-09-10T18:57:27Z</dcterms:created>
  <dcterms:modified xsi:type="dcterms:W3CDTF">2020-06-24T10:42:52Z</dcterms:modified>
</cp:coreProperties>
</file>